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sldIdLst>
    <p:sldId id="256" r:id="rId4"/>
    <p:sldId id="280" r:id="rId5"/>
    <p:sldId id="278" r:id="rId6"/>
    <p:sldId id="281" r:id="rId7"/>
    <p:sldId id="283" r:id="rId8"/>
    <p:sldId id="282" r:id="rId9"/>
    <p:sldId id="276" r:id="rId10"/>
    <p:sldId id="275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85" r:id="rId19"/>
    <p:sldId id="296" r:id="rId20"/>
    <p:sldId id="286" r:id="rId21"/>
    <p:sldId id="287" r:id="rId22"/>
    <p:sldId id="29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8" autoAdjust="0"/>
    <p:restoredTop sz="94660"/>
  </p:normalViewPr>
  <p:slideViewPr>
    <p:cSldViewPr>
      <p:cViewPr varScale="1">
        <p:scale>
          <a:sx n="90" d="100"/>
          <a:sy n="90" d="100"/>
        </p:scale>
        <p:origin x="84" y="14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5EF-E7B4-4958-BE58-96E8C0569841}" type="datetimeFigureOut">
              <a:rPr lang="ko-KR" altLang="en-US" smtClean="0"/>
              <a:pPr/>
              <a:t>2023-07-02 Sunday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4F8-9D5B-4CE3-A548-B6D8814386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5EF-E7B4-4958-BE58-96E8C0569841}" type="datetimeFigureOut">
              <a:rPr lang="ko-KR" altLang="en-US" smtClean="0"/>
              <a:pPr/>
              <a:t>2023-07-02 Sunday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4F8-9D5B-4CE3-A548-B6D8814386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5EF-E7B4-4958-BE58-96E8C0569841}" type="datetimeFigureOut">
              <a:rPr lang="ko-KR" altLang="en-US" smtClean="0"/>
              <a:pPr/>
              <a:t>2023-07-02 Sunday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4F8-9D5B-4CE3-A548-B6D8814386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rgbClr val="FF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">
            <a:extLst>
              <a:ext uri="{FF2B5EF4-FFF2-40B4-BE49-F238E27FC236}">
                <a16:creationId xmlns:a16="http://schemas.microsoft.com/office/drawing/2014/main" id="{86410889-0442-4231-B9CA-3F0F289FD4E1}"/>
              </a:ext>
            </a:extLst>
          </p:cNvPr>
          <p:cNvSpPr txBox="1"/>
          <p:nvPr userDrawn="1"/>
        </p:nvSpPr>
        <p:spPr>
          <a:xfrm>
            <a:off x="467544" y="5574217"/>
            <a:ext cx="79914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맑은 고딕" panose="020F0502020204030204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[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강의교안 이용 안내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]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itchFamily="50" charset="-127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본 강의교안의 저작권은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한빛아카데미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㈜에 있습니다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.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 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맑은 고딕" panose="020F0502020204030204"/>
              <a:ea typeface="맑은 고딕" pitchFamily="50" charset="-127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이 자료를 무단으로 전제하거나 배포할 경우 저작권법 </a:t>
            </a:r>
            <a:r>
              <a:rPr kumimoji="0" lang="en-US" altLang="ko-KR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136</a:t>
            </a:r>
            <a:r>
              <a:rPr kumimoji="0" lang="ko-KR" alt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조에 의거하여 최고 </a:t>
            </a:r>
            <a:r>
              <a:rPr kumimoji="0" lang="en-US" altLang="ko-KR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5</a:t>
            </a:r>
            <a:r>
              <a:rPr kumimoji="0" lang="ko-KR" alt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년 이하의 징역</a:t>
            </a:r>
            <a:r>
              <a:rPr kumimoji="0" lang="en-US" altLang="ko-KR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 </a:t>
            </a:r>
            <a:r>
              <a:rPr kumimoji="0" lang="ko-KR" alt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또는 </a:t>
            </a:r>
            <a:r>
              <a:rPr kumimoji="0" lang="en-US" altLang="ko-KR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5</a:t>
            </a:r>
            <a:r>
              <a:rPr kumimoji="0" lang="ko-KR" altLang="en-US" sz="1000" b="0" i="0" u="sng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천만원</a:t>
            </a:r>
            <a:r>
              <a:rPr kumimoji="0" lang="ko-KR" alt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 이하의 벌금에 처할 수 있고 이를 병과</a:t>
            </a:r>
            <a:r>
              <a:rPr kumimoji="0" lang="en-US" altLang="ko-KR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(</a:t>
            </a:r>
            <a:r>
              <a:rPr kumimoji="0" lang="ko-KR" alt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倂科</a:t>
            </a:r>
            <a:r>
              <a:rPr kumimoji="0" lang="en-US" altLang="ko-KR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)</a:t>
            </a:r>
            <a:r>
              <a:rPr kumimoji="0" lang="ko-KR" alt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할 수도 있습니다</a:t>
            </a:r>
            <a:r>
              <a:rPr kumimoji="0" lang="en-US" altLang="ko-KR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itchFamily="50" charset="-127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D3C86BF-9989-42A1-A888-E7DC9087D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54" y="437571"/>
            <a:ext cx="1057765" cy="846212"/>
          </a:xfrm>
          <a:prstGeom prst="rect">
            <a:avLst/>
          </a:prstGeom>
        </p:spPr>
      </p:pic>
      <p:pic>
        <p:nvPicPr>
          <p:cNvPr id="6" name="그림 5" descr="시계이(가) 표시된 사진&#10;&#10;자동 생성된 설명">
            <a:extLst>
              <a:ext uri="{FF2B5EF4-FFF2-40B4-BE49-F238E27FC236}">
                <a16:creationId xmlns:a16="http://schemas.microsoft.com/office/drawing/2014/main" id="{ACE57F89-61A9-44E2-A0E6-2A26241FA6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1" y="128993"/>
            <a:ext cx="6725574" cy="5445224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E8EA143B-EB7A-4191-A310-E154AE75AC27}"/>
              </a:ext>
            </a:extLst>
          </p:cNvPr>
          <p:cNvGrpSpPr/>
          <p:nvPr userDrawn="1"/>
        </p:nvGrpSpPr>
        <p:grpSpPr>
          <a:xfrm>
            <a:off x="5004048" y="3717032"/>
            <a:ext cx="2861255" cy="2304256"/>
            <a:chOff x="5076056" y="3933056"/>
            <a:chExt cx="3336427" cy="2592338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34300611-ED0B-4277-AC81-39A32914EA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5" y="3933056"/>
              <a:ext cx="2976388" cy="2592338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19C4392-691D-4A6D-BB6E-D87D08B7C13D}"/>
                </a:ext>
              </a:extLst>
            </p:cNvPr>
            <p:cNvSpPr/>
            <p:nvPr userDrawn="1"/>
          </p:nvSpPr>
          <p:spPr>
            <a:xfrm>
              <a:off x="5076056" y="5733306"/>
              <a:ext cx="936104" cy="792088"/>
            </a:xfrm>
            <a:prstGeom prst="rect">
              <a:avLst/>
            </a:prstGeom>
            <a:solidFill>
              <a:srgbClr val="FFE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7ACF1DE-6665-4227-98CC-178860928CE9}"/>
                </a:ext>
              </a:extLst>
            </p:cNvPr>
            <p:cNvSpPr/>
            <p:nvPr userDrawn="1"/>
          </p:nvSpPr>
          <p:spPr>
            <a:xfrm>
              <a:off x="7020272" y="4365104"/>
              <a:ext cx="576064" cy="504056"/>
            </a:xfrm>
            <a:prstGeom prst="rect">
              <a:avLst/>
            </a:prstGeom>
            <a:solidFill>
              <a:srgbClr val="FFE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38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FF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시계이(가) 표시된 사진&#10;&#10;자동 생성된 설명">
            <a:extLst>
              <a:ext uri="{FF2B5EF4-FFF2-40B4-BE49-F238E27FC236}">
                <a16:creationId xmlns:a16="http://schemas.microsoft.com/office/drawing/2014/main" id="{ACE57F89-61A9-44E2-A0E6-2A26241F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1" y="128993"/>
            <a:ext cx="6725574" cy="54452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D3C86BF-9989-42A1-A888-E7DC9087D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54" y="437571"/>
            <a:ext cx="1057765" cy="846212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E8EA143B-EB7A-4191-A310-E154AE75AC27}"/>
              </a:ext>
            </a:extLst>
          </p:cNvPr>
          <p:cNvGrpSpPr/>
          <p:nvPr userDrawn="1"/>
        </p:nvGrpSpPr>
        <p:grpSpPr>
          <a:xfrm>
            <a:off x="5148063" y="4247667"/>
            <a:ext cx="2337857" cy="2040235"/>
            <a:chOff x="5076056" y="4365104"/>
            <a:chExt cx="2520280" cy="216029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19C4392-691D-4A6D-BB6E-D87D08B7C13D}"/>
                </a:ext>
              </a:extLst>
            </p:cNvPr>
            <p:cNvSpPr/>
            <p:nvPr userDrawn="1"/>
          </p:nvSpPr>
          <p:spPr>
            <a:xfrm>
              <a:off x="5076056" y="5733306"/>
              <a:ext cx="936104" cy="792088"/>
            </a:xfrm>
            <a:prstGeom prst="rect">
              <a:avLst/>
            </a:prstGeom>
            <a:solidFill>
              <a:srgbClr val="FFE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7ACF1DE-6665-4227-98CC-178860928CE9}"/>
                </a:ext>
              </a:extLst>
            </p:cNvPr>
            <p:cNvSpPr/>
            <p:nvPr userDrawn="1"/>
          </p:nvSpPr>
          <p:spPr>
            <a:xfrm>
              <a:off x="7020272" y="4365104"/>
              <a:ext cx="576064" cy="504056"/>
            </a:xfrm>
            <a:prstGeom prst="rect">
              <a:avLst/>
            </a:prstGeom>
            <a:solidFill>
              <a:srgbClr val="FFE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" name="제목 13">
            <a:extLst>
              <a:ext uri="{FF2B5EF4-FFF2-40B4-BE49-F238E27FC236}">
                <a16:creationId xmlns:a16="http://schemas.microsoft.com/office/drawing/2014/main" id="{2E24C320-CDE6-4630-83B2-85D0399C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44" y="5733256"/>
            <a:ext cx="7437512" cy="1008112"/>
          </a:xfrm>
        </p:spPr>
        <p:txBody>
          <a:bodyPr>
            <a:noAutofit/>
          </a:bodyPr>
          <a:lstStyle>
            <a:lvl1pPr algn="l">
              <a:defRPr sz="3400" b="1">
                <a:solidFill>
                  <a:schemeClr val="tx1"/>
                </a:solidFill>
                <a:latin typeface="+mj-lt"/>
                <a:ea typeface="아리따M" pitchFamily="18" charset="-127"/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B28BF4A-C6E9-4915-A8D9-E054DC69ADE3}"/>
              </a:ext>
            </a:extLst>
          </p:cNvPr>
          <p:cNvGrpSpPr/>
          <p:nvPr userDrawn="1"/>
        </p:nvGrpSpPr>
        <p:grpSpPr>
          <a:xfrm>
            <a:off x="5004048" y="3717032"/>
            <a:ext cx="2861255" cy="2304256"/>
            <a:chOff x="5076056" y="3933056"/>
            <a:chExt cx="3336427" cy="2592338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37C7F911-86B5-45CD-AC7B-8532C573E8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5" y="3933056"/>
              <a:ext cx="2976388" cy="2592338"/>
            </a:xfrm>
            <a:prstGeom prst="rect">
              <a:avLst/>
            </a:prstGeom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CF6B4DCC-822B-450A-826C-7E7CBD15EBFF}"/>
                </a:ext>
              </a:extLst>
            </p:cNvPr>
            <p:cNvSpPr/>
            <p:nvPr userDrawn="1"/>
          </p:nvSpPr>
          <p:spPr>
            <a:xfrm>
              <a:off x="5076056" y="5733306"/>
              <a:ext cx="936104" cy="792088"/>
            </a:xfrm>
            <a:prstGeom prst="rect">
              <a:avLst/>
            </a:prstGeom>
            <a:solidFill>
              <a:srgbClr val="FFE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AEB39D77-9595-4D2C-ABEA-3D1EA8503E4A}"/>
                </a:ext>
              </a:extLst>
            </p:cNvPr>
            <p:cNvSpPr/>
            <p:nvPr userDrawn="1"/>
          </p:nvSpPr>
          <p:spPr>
            <a:xfrm>
              <a:off x="7020272" y="4365104"/>
              <a:ext cx="576064" cy="504056"/>
            </a:xfrm>
            <a:prstGeom prst="rect">
              <a:avLst/>
            </a:prstGeom>
            <a:solidFill>
              <a:srgbClr val="FFE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671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3B394BB8-8022-47B5-AFFE-602E470A1A99}"/>
              </a:ext>
            </a:extLst>
          </p:cNvPr>
          <p:cNvGrpSpPr/>
          <p:nvPr userDrawn="1"/>
        </p:nvGrpSpPr>
        <p:grpSpPr>
          <a:xfrm>
            <a:off x="0" y="907564"/>
            <a:ext cx="9144000" cy="487"/>
            <a:chOff x="0" y="907564"/>
            <a:chExt cx="9144000" cy="487"/>
          </a:xfrm>
        </p:grpSpPr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83A8AB61-3B6D-4448-BD4D-E1F5F872AABD}"/>
                </a:ext>
              </a:extLst>
            </p:cNvPr>
            <p:cNvCxnSpPr/>
            <p:nvPr userDrawn="1"/>
          </p:nvCxnSpPr>
          <p:spPr>
            <a:xfrm>
              <a:off x="2124744" y="908051"/>
              <a:ext cx="2339752" cy="0"/>
            </a:xfrm>
            <a:prstGeom prst="line">
              <a:avLst/>
            </a:prstGeom>
            <a:ln w="76200">
              <a:solidFill>
                <a:srgbClr val="9DCBA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2A252BC3-DC9E-40A8-82EF-4EA824E345B8}"/>
                </a:ext>
              </a:extLst>
            </p:cNvPr>
            <p:cNvCxnSpPr/>
            <p:nvPr userDrawn="1"/>
          </p:nvCxnSpPr>
          <p:spPr>
            <a:xfrm>
              <a:off x="4464496" y="908051"/>
              <a:ext cx="2339752" cy="0"/>
            </a:xfrm>
            <a:prstGeom prst="line">
              <a:avLst/>
            </a:prstGeom>
            <a:ln w="76200">
              <a:solidFill>
                <a:srgbClr val="C0DEC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36B825EF-1A70-4CF4-A6CA-A2ADE76A72B5}"/>
                </a:ext>
              </a:extLst>
            </p:cNvPr>
            <p:cNvCxnSpPr/>
            <p:nvPr userDrawn="1"/>
          </p:nvCxnSpPr>
          <p:spPr>
            <a:xfrm>
              <a:off x="6804248" y="907564"/>
              <a:ext cx="2339752" cy="0"/>
            </a:xfrm>
            <a:prstGeom prst="line">
              <a:avLst/>
            </a:prstGeom>
            <a:ln w="76200">
              <a:solidFill>
                <a:srgbClr val="DCECD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702A5D1-A1A7-41E6-9C71-CC3110FF0014}"/>
                </a:ext>
              </a:extLst>
            </p:cNvPr>
            <p:cNvCxnSpPr/>
            <p:nvPr userDrawn="1"/>
          </p:nvCxnSpPr>
          <p:spPr>
            <a:xfrm>
              <a:off x="0" y="908051"/>
              <a:ext cx="2339752" cy="0"/>
            </a:xfrm>
            <a:prstGeom prst="line">
              <a:avLst/>
            </a:prstGeom>
            <a:ln w="76200">
              <a:solidFill>
                <a:srgbClr val="559E5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71DF547D-533D-4B8A-87AD-7F8DC9D52D1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0206" y="1124744"/>
            <a:ext cx="404179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rgbClr val="559E5B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rgbClr val="9DCBA0"/>
              </a:buClr>
              <a:buFont typeface="Wingdings" pitchFamily="2" charset="2"/>
              <a:buChar char="§"/>
              <a:defRPr sz="1400"/>
            </a:lvl2pPr>
            <a:lvl3pPr marL="628650" indent="-180975">
              <a:spcAft>
                <a:spcPts val="300"/>
              </a:spcAft>
              <a:buClr>
                <a:srgbClr val="9DCBA0"/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Clr>
                <a:srgbClr val="9DCBA0"/>
              </a:buClr>
              <a:buSzPct val="96000"/>
              <a:defRPr sz="1100"/>
            </a:lvl4pPr>
            <a:lvl5pPr marL="990600" indent="-180975">
              <a:buClr>
                <a:srgbClr val="9DCBA0"/>
              </a:buClr>
              <a:defRPr sz="11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6BAE2278-5FB7-4F36-BDC0-886A849984B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44008" y="1124744"/>
            <a:ext cx="404179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rgbClr val="559E5B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rgbClr val="9DCBA0"/>
              </a:buClr>
              <a:buFont typeface="Wingdings" pitchFamily="2" charset="2"/>
              <a:buChar char="§"/>
              <a:defRPr sz="1400"/>
            </a:lvl2pPr>
            <a:lvl3pPr marL="628650" indent="-180975">
              <a:spcAft>
                <a:spcPts val="300"/>
              </a:spcAft>
              <a:buClr>
                <a:srgbClr val="9DCBA0"/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Clr>
                <a:srgbClr val="9DCBA0"/>
              </a:buClr>
              <a:buSzPct val="96000"/>
              <a:defRPr sz="1100"/>
            </a:lvl4pPr>
            <a:lvl5pPr marL="990600" indent="-180975">
              <a:buClr>
                <a:srgbClr val="9DCBA0"/>
              </a:buClr>
              <a:defRPr sz="11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92528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D8754-0D8E-431C-9F3D-75EDF263346B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2023-07-02 Sunday</a:t>
            </a:fld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58A61-063F-4F01-832C-2AE814968310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6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rgbClr val="FF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">
            <a:extLst>
              <a:ext uri="{FF2B5EF4-FFF2-40B4-BE49-F238E27FC236}">
                <a16:creationId xmlns:a16="http://schemas.microsoft.com/office/drawing/2014/main" id="{86410889-0442-4231-B9CA-3F0F289FD4E1}"/>
              </a:ext>
            </a:extLst>
          </p:cNvPr>
          <p:cNvSpPr txBox="1"/>
          <p:nvPr userDrawn="1"/>
        </p:nvSpPr>
        <p:spPr>
          <a:xfrm>
            <a:off x="467544" y="5574217"/>
            <a:ext cx="79914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맑은 고딕" panose="020F0502020204030204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[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강의교안 이용 안내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]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itchFamily="50" charset="-127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본 강의교안의 저작권은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한빛아카데미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㈜에 있습니다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.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 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맑은 고딕" panose="020F0502020204030204"/>
              <a:ea typeface="맑은 고딕" pitchFamily="50" charset="-127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이 자료를 무단으로 전제하거나 배포할 경우 저작권법 </a:t>
            </a:r>
            <a:r>
              <a:rPr kumimoji="0" lang="en-US" altLang="ko-KR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136</a:t>
            </a:r>
            <a:r>
              <a:rPr kumimoji="0" lang="ko-KR" alt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조에 의거하여 최고 </a:t>
            </a:r>
            <a:r>
              <a:rPr kumimoji="0" lang="en-US" altLang="ko-KR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5</a:t>
            </a:r>
            <a:r>
              <a:rPr kumimoji="0" lang="ko-KR" alt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년 이하의 징역</a:t>
            </a:r>
            <a:r>
              <a:rPr kumimoji="0" lang="en-US" altLang="ko-KR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 </a:t>
            </a:r>
            <a:r>
              <a:rPr kumimoji="0" lang="ko-KR" alt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또는 </a:t>
            </a:r>
            <a:r>
              <a:rPr kumimoji="0" lang="en-US" altLang="ko-KR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5</a:t>
            </a:r>
            <a:r>
              <a:rPr kumimoji="0" lang="ko-KR" altLang="en-US" sz="1000" b="0" i="0" u="sng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천만원</a:t>
            </a:r>
            <a:r>
              <a:rPr kumimoji="0" lang="ko-KR" alt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 이하의 벌금에 처할 수 있고 이를 병과</a:t>
            </a:r>
            <a:r>
              <a:rPr kumimoji="0" lang="en-US" altLang="ko-KR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(</a:t>
            </a:r>
            <a:r>
              <a:rPr kumimoji="0" lang="ko-KR" alt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倂科</a:t>
            </a:r>
            <a:r>
              <a:rPr kumimoji="0" lang="en-US" altLang="ko-KR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)</a:t>
            </a:r>
            <a:r>
              <a:rPr kumimoji="0" lang="ko-KR" alt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할 수도 있습니다</a:t>
            </a:r>
            <a:r>
              <a:rPr kumimoji="0" lang="en-US" altLang="ko-KR" sz="1000" b="0" i="0" u="sng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맑은 고딕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itchFamily="50" charset="-127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D3C86BF-9989-42A1-A888-E7DC9087D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54" y="437571"/>
            <a:ext cx="1057765" cy="846212"/>
          </a:xfrm>
          <a:prstGeom prst="rect">
            <a:avLst/>
          </a:prstGeom>
        </p:spPr>
      </p:pic>
      <p:pic>
        <p:nvPicPr>
          <p:cNvPr id="6" name="그림 5" descr="시계이(가) 표시된 사진&#10;&#10;자동 생성된 설명">
            <a:extLst>
              <a:ext uri="{FF2B5EF4-FFF2-40B4-BE49-F238E27FC236}">
                <a16:creationId xmlns:a16="http://schemas.microsoft.com/office/drawing/2014/main" id="{ACE57F89-61A9-44E2-A0E6-2A26241FA6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1" y="128993"/>
            <a:ext cx="6725574" cy="5445224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E8EA143B-EB7A-4191-A310-E154AE75AC27}"/>
              </a:ext>
            </a:extLst>
          </p:cNvPr>
          <p:cNvGrpSpPr/>
          <p:nvPr userDrawn="1"/>
        </p:nvGrpSpPr>
        <p:grpSpPr>
          <a:xfrm>
            <a:off x="5004048" y="3717032"/>
            <a:ext cx="2861255" cy="2304256"/>
            <a:chOff x="5076056" y="3933056"/>
            <a:chExt cx="3336427" cy="2592338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34300611-ED0B-4277-AC81-39A32914EA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5" y="3933056"/>
              <a:ext cx="2976388" cy="2592338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19C4392-691D-4A6D-BB6E-D87D08B7C13D}"/>
                </a:ext>
              </a:extLst>
            </p:cNvPr>
            <p:cNvSpPr/>
            <p:nvPr userDrawn="1"/>
          </p:nvSpPr>
          <p:spPr>
            <a:xfrm>
              <a:off x="5076056" y="5733306"/>
              <a:ext cx="936104" cy="792088"/>
            </a:xfrm>
            <a:prstGeom prst="rect">
              <a:avLst/>
            </a:prstGeom>
            <a:solidFill>
              <a:srgbClr val="FFE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7ACF1DE-6665-4227-98CC-178860928CE9}"/>
                </a:ext>
              </a:extLst>
            </p:cNvPr>
            <p:cNvSpPr/>
            <p:nvPr userDrawn="1"/>
          </p:nvSpPr>
          <p:spPr>
            <a:xfrm>
              <a:off x="7020272" y="4365104"/>
              <a:ext cx="576064" cy="504056"/>
            </a:xfrm>
            <a:prstGeom prst="rect">
              <a:avLst/>
            </a:prstGeom>
            <a:solidFill>
              <a:srgbClr val="FFE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285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FF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시계이(가) 표시된 사진&#10;&#10;자동 생성된 설명">
            <a:extLst>
              <a:ext uri="{FF2B5EF4-FFF2-40B4-BE49-F238E27FC236}">
                <a16:creationId xmlns:a16="http://schemas.microsoft.com/office/drawing/2014/main" id="{ACE57F89-61A9-44E2-A0E6-2A26241F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1" y="128993"/>
            <a:ext cx="6725574" cy="54452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D3C86BF-9989-42A1-A888-E7DC9087D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54" y="437571"/>
            <a:ext cx="1057765" cy="846212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E8EA143B-EB7A-4191-A310-E154AE75AC27}"/>
              </a:ext>
            </a:extLst>
          </p:cNvPr>
          <p:cNvGrpSpPr/>
          <p:nvPr userDrawn="1"/>
        </p:nvGrpSpPr>
        <p:grpSpPr>
          <a:xfrm>
            <a:off x="5148063" y="4247667"/>
            <a:ext cx="2337857" cy="2040235"/>
            <a:chOff x="5076056" y="4365104"/>
            <a:chExt cx="2520280" cy="216029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19C4392-691D-4A6D-BB6E-D87D08B7C13D}"/>
                </a:ext>
              </a:extLst>
            </p:cNvPr>
            <p:cNvSpPr/>
            <p:nvPr userDrawn="1"/>
          </p:nvSpPr>
          <p:spPr>
            <a:xfrm>
              <a:off x="5076056" y="5733306"/>
              <a:ext cx="936104" cy="792088"/>
            </a:xfrm>
            <a:prstGeom prst="rect">
              <a:avLst/>
            </a:prstGeom>
            <a:solidFill>
              <a:srgbClr val="FFE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7ACF1DE-6665-4227-98CC-178860928CE9}"/>
                </a:ext>
              </a:extLst>
            </p:cNvPr>
            <p:cNvSpPr/>
            <p:nvPr userDrawn="1"/>
          </p:nvSpPr>
          <p:spPr>
            <a:xfrm>
              <a:off x="7020272" y="4365104"/>
              <a:ext cx="576064" cy="504056"/>
            </a:xfrm>
            <a:prstGeom prst="rect">
              <a:avLst/>
            </a:prstGeom>
            <a:solidFill>
              <a:srgbClr val="FFE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" name="제목 13">
            <a:extLst>
              <a:ext uri="{FF2B5EF4-FFF2-40B4-BE49-F238E27FC236}">
                <a16:creationId xmlns:a16="http://schemas.microsoft.com/office/drawing/2014/main" id="{2E24C320-CDE6-4630-83B2-85D0399C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44" y="5733256"/>
            <a:ext cx="7437512" cy="1008112"/>
          </a:xfrm>
        </p:spPr>
        <p:txBody>
          <a:bodyPr>
            <a:noAutofit/>
          </a:bodyPr>
          <a:lstStyle>
            <a:lvl1pPr algn="l">
              <a:defRPr sz="3400" b="1">
                <a:solidFill>
                  <a:schemeClr val="tx1"/>
                </a:solidFill>
                <a:latin typeface="+mj-lt"/>
                <a:ea typeface="아리따M" pitchFamily="18" charset="-127"/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B28BF4A-C6E9-4915-A8D9-E054DC69ADE3}"/>
              </a:ext>
            </a:extLst>
          </p:cNvPr>
          <p:cNvGrpSpPr/>
          <p:nvPr userDrawn="1"/>
        </p:nvGrpSpPr>
        <p:grpSpPr>
          <a:xfrm>
            <a:off x="5004048" y="3717032"/>
            <a:ext cx="2861255" cy="2304256"/>
            <a:chOff x="5076056" y="3933056"/>
            <a:chExt cx="3336427" cy="2592338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37C7F911-86B5-45CD-AC7B-8532C573E8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5" y="3933056"/>
              <a:ext cx="2976388" cy="2592338"/>
            </a:xfrm>
            <a:prstGeom prst="rect">
              <a:avLst/>
            </a:prstGeom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CF6B4DCC-822B-450A-826C-7E7CBD15EBFF}"/>
                </a:ext>
              </a:extLst>
            </p:cNvPr>
            <p:cNvSpPr/>
            <p:nvPr userDrawn="1"/>
          </p:nvSpPr>
          <p:spPr>
            <a:xfrm>
              <a:off x="5076056" y="5733306"/>
              <a:ext cx="936104" cy="792088"/>
            </a:xfrm>
            <a:prstGeom prst="rect">
              <a:avLst/>
            </a:prstGeom>
            <a:solidFill>
              <a:srgbClr val="FFE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AEB39D77-9595-4D2C-ABEA-3D1EA8503E4A}"/>
                </a:ext>
              </a:extLst>
            </p:cNvPr>
            <p:cNvSpPr/>
            <p:nvPr userDrawn="1"/>
          </p:nvSpPr>
          <p:spPr>
            <a:xfrm>
              <a:off x="7020272" y="4365104"/>
              <a:ext cx="576064" cy="504056"/>
            </a:xfrm>
            <a:prstGeom prst="rect">
              <a:avLst/>
            </a:prstGeom>
            <a:solidFill>
              <a:srgbClr val="FFE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360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3B394BB8-8022-47B5-AFFE-602E470A1A99}"/>
              </a:ext>
            </a:extLst>
          </p:cNvPr>
          <p:cNvGrpSpPr/>
          <p:nvPr userDrawn="1"/>
        </p:nvGrpSpPr>
        <p:grpSpPr>
          <a:xfrm>
            <a:off x="0" y="907564"/>
            <a:ext cx="9144000" cy="487"/>
            <a:chOff x="0" y="907564"/>
            <a:chExt cx="9144000" cy="487"/>
          </a:xfrm>
        </p:grpSpPr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83A8AB61-3B6D-4448-BD4D-E1F5F872AABD}"/>
                </a:ext>
              </a:extLst>
            </p:cNvPr>
            <p:cNvCxnSpPr/>
            <p:nvPr userDrawn="1"/>
          </p:nvCxnSpPr>
          <p:spPr>
            <a:xfrm>
              <a:off x="2124744" y="908051"/>
              <a:ext cx="2339752" cy="0"/>
            </a:xfrm>
            <a:prstGeom prst="line">
              <a:avLst/>
            </a:prstGeom>
            <a:ln w="76200">
              <a:solidFill>
                <a:srgbClr val="9DCBA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2A252BC3-DC9E-40A8-82EF-4EA824E345B8}"/>
                </a:ext>
              </a:extLst>
            </p:cNvPr>
            <p:cNvCxnSpPr/>
            <p:nvPr userDrawn="1"/>
          </p:nvCxnSpPr>
          <p:spPr>
            <a:xfrm>
              <a:off x="4464496" y="908051"/>
              <a:ext cx="2339752" cy="0"/>
            </a:xfrm>
            <a:prstGeom prst="line">
              <a:avLst/>
            </a:prstGeom>
            <a:ln w="76200">
              <a:solidFill>
                <a:srgbClr val="C0DEC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36B825EF-1A70-4CF4-A6CA-A2ADE76A72B5}"/>
                </a:ext>
              </a:extLst>
            </p:cNvPr>
            <p:cNvCxnSpPr/>
            <p:nvPr userDrawn="1"/>
          </p:nvCxnSpPr>
          <p:spPr>
            <a:xfrm>
              <a:off x="6804248" y="907564"/>
              <a:ext cx="2339752" cy="0"/>
            </a:xfrm>
            <a:prstGeom prst="line">
              <a:avLst/>
            </a:prstGeom>
            <a:ln w="76200">
              <a:solidFill>
                <a:srgbClr val="DCECD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1702A5D1-A1A7-41E6-9C71-CC3110FF0014}"/>
                </a:ext>
              </a:extLst>
            </p:cNvPr>
            <p:cNvCxnSpPr/>
            <p:nvPr userDrawn="1"/>
          </p:nvCxnSpPr>
          <p:spPr>
            <a:xfrm>
              <a:off x="0" y="908051"/>
              <a:ext cx="2339752" cy="0"/>
            </a:xfrm>
            <a:prstGeom prst="line">
              <a:avLst/>
            </a:prstGeom>
            <a:ln w="76200">
              <a:solidFill>
                <a:srgbClr val="559E5B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71DF547D-533D-4B8A-87AD-7F8DC9D52D1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0206" y="1124744"/>
            <a:ext cx="404179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rgbClr val="559E5B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rgbClr val="9DCBA0"/>
              </a:buClr>
              <a:buFont typeface="Wingdings" pitchFamily="2" charset="2"/>
              <a:buChar char="§"/>
              <a:defRPr sz="1400"/>
            </a:lvl2pPr>
            <a:lvl3pPr marL="628650" indent="-180975">
              <a:spcAft>
                <a:spcPts val="300"/>
              </a:spcAft>
              <a:buClr>
                <a:srgbClr val="9DCBA0"/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Clr>
                <a:srgbClr val="9DCBA0"/>
              </a:buClr>
              <a:buSzPct val="96000"/>
              <a:defRPr sz="1100"/>
            </a:lvl4pPr>
            <a:lvl5pPr marL="990600" indent="-180975">
              <a:buClr>
                <a:srgbClr val="9DCBA0"/>
              </a:buClr>
              <a:defRPr sz="11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6BAE2278-5FB7-4F36-BDC0-886A849984B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44008" y="1124744"/>
            <a:ext cx="404179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rgbClr val="559E5B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rgbClr val="9DCBA0"/>
              </a:buClr>
              <a:buFont typeface="Wingdings" pitchFamily="2" charset="2"/>
              <a:buChar char="§"/>
              <a:defRPr sz="1400"/>
            </a:lvl2pPr>
            <a:lvl3pPr marL="628650" indent="-180975">
              <a:spcAft>
                <a:spcPts val="300"/>
              </a:spcAft>
              <a:buClr>
                <a:srgbClr val="9DCBA0"/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Clr>
                <a:srgbClr val="9DCBA0"/>
              </a:buClr>
              <a:buSzPct val="96000"/>
              <a:defRPr sz="1100"/>
            </a:lvl4pPr>
            <a:lvl5pPr marL="990600" indent="-180975">
              <a:buClr>
                <a:srgbClr val="9DCBA0"/>
              </a:buClr>
              <a:defRPr sz="11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91598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D8754-0D8E-431C-9F3D-75EDF263346B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2023-07-02 Sunday</a:t>
            </a:fld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58A61-063F-4F01-832C-2AE814968310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83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5EF-E7B4-4958-BE58-96E8C0569841}" type="datetimeFigureOut">
              <a:rPr lang="ko-KR" altLang="en-US" smtClean="0"/>
              <a:pPr/>
              <a:t>2023-07-02 Sunday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4F8-9D5B-4CE3-A548-B6D8814386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5EF-E7B4-4958-BE58-96E8C0569841}" type="datetimeFigureOut">
              <a:rPr lang="ko-KR" altLang="en-US" smtClean="0"/>
              <a:pPr/>
              <a:t>2023-07-02 Sunday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4F8-9D5B-4CE3-A548-B6D8814386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5EF-E7B4-4958-BE58-96E8C0569841}" type="datetimeFigureOut">
              <a:rPr lang="ko-KR" altLang="en-US" smtClean="0"/>
              <a:pPr/>
              <a:t>2023-07-02 Sunday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4F8-9D5B-4CE3-A548-B6D8814386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5EF-E7B4-4958-BE58-96E8C0569841}" type="datetimeFigureOut">
              <a:rPr lang="ko-KR" altLang="en-US" smtClean="0"/>
              <a:pPr/>
              <a:t>2023-07-02 Sunday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4F8-9D5B-4CE3-A548-B6D8814386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5EF-E7B4-4958-BE58-96E8C0569841}" type="datetimeFigureOut">
              <a:rPr lang="ko-KR" altLang="en-US" smtClean="0"/>
              <a:pPr/>
              <a:t>2023-07-02 Sunday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4F8-9D5B-4CE3-A548-B6D8814386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5EF-E7B4-4958-BE58-96E8C0569841}" type="datetimeFigureOut">
              <a:rPr lang="ko-KR" altLang="en-US" smtClean="0"/>
              <a:pPr/>
              <a:t>2023-07-02 Sunday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4F8-9D5B-4CE3-A548-B6D8814386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5EF-E7B4-4958-BE58-96E8C0569841}" type="datetimeFigureOut">
              <a:rPr lang="ko-KR" altLang="en-US" smtClean="0"/>
              <a:pPr/>
              <a:t>2023-07-02 Sunday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4F8-9D5B-4CE3-A548-B6D8814386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15EF-E7B4-4958-BE58-96E8C0569841}" type="datetimeFigureOut">
              <a:rPr lang="ko-KR" altLang="en-US" smtClean="0"/>
              <a:pPr/>
              <a:t>2023-07-02 Sunday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4F8-9D5B-4CE3-A548-B6D8814386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715EF-E7B4-4958-BE58-96E8C0569841}" type="datetimeFigureOut">
              <a:rPr lang="ko-KR" altLang="en-US" smtClean="0"/>
              <a:pPr/>
              <a:t>2023-07-02 Sunday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44F8-9D5B-4CE3-A548-B6D8814386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C0A1B12-73D9-4125-9F37-486C7D85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30A3984-9083-4FBC-B8EE-CDD4F4863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E99858-BAA5-4F23-A77E-A4AD7CC42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4A7B72-6AE8-49C2-8F32-E8A725FD610D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2023-07-02 Sunday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EEE5B6-7F07-46DF-A7A9-0C79F2766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EE8739-597E-41C7-8A2F-4E5EE0B4E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D98C4-AD35-4759-9571-E1AA62A00DA9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7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C0A1B12-73D9-4125-9F37-486C7D85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30A3984-9083-4FBC-B8EE-CDD4F4863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E99858-BAA5-4F23-A77E-A4AD7CC42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4A7B72-6AE8-49C2-8F32-E8A725FD610D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2023-07-02 Sunday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EEE5B6-7F07-46DF-A7A9-0C79F2766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EE8739-597E-41C7-8A2F-4E5EE0B4E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D98C4-AD35-4759-9571-E1AA62A00DA9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06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mtClean="0"/>
              <a:t>정보시스템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mtClean="0"/>
              <a:t>2023.6.30</a:t>
            </a:r>
          </a:p>
          <a:p>
            <a:r>
              <a:rPr lang="ko-KR" altLang="en-US" smtClean="0"/>
              <a:t>윤근수</a:t>
            </a: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5"/>
          <p:cNvSpPr txBox="1">
            <a:spLocks/>
          </p:cNvSpPr>
          <p:nvPr/>
        </p:nvSpPr>
        <p:spPr>
          <a:xfrm>
            <a:off x="107504" y="31572"/>
            <a:ext cx="266429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smtClean="0"/>
              <a:t>MySQL</a:t>
            </a:r>
            <a:r>
              <a:rPr lang="ko-KR" altLang="en-US" sz="2000" smtClean="0"/>
              <a:t>설치</a:t>
            </a:r>
            <a:r>
              <a:rPr lang="en-US" altLang="ko-KR" sz="2000" smtClean="0"/>
              <a:t>(1)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683568" y="476672"/>
            <a:ext cx="3024157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altLang="ko-KR" sz="1200" smtClean="0"/>
              <a:t>mysql-installer-community-8.0.30.0.msi</a:t>
            </a:r>
            <a:endParaRPr lang="en-US" altLang="ko-KR" sz="1200"/>
          </a:p>
        </p:txBody>
      </p:sp>
      <p:cxnSp>
        <p:nvCxnSpPr>
          <p:cNvPr id="32" name="꺾인 연결선 31"/>
          <p:cNvCxnSpPr>
            <a:stCxn id="30" idx="2"/>
            <a:endCxn id="7" idx="0"/>
          </p:cNvCxnSpPr>
          <p:nvPr/>
        </p:nvCxnSpPr>
        <p:spPr>
          <a:xfrm rot="16200000" flipH="1">
            <a:off x="2172173" y="777144"/>
            <a:ext cx="299065" cy="252117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3960440" cy="145542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4470"/>
            <a:ext cx="4644008" cy="3503685"/>
          </a:xfrm>
          <a:prstGeom prst="rect">
            <a:avLst/>
          </a:prstGeom>
        </p:spPr>
      </p:pic>
      <p:cxnSp>
        <p:nvCxnSpPr>
          <p:cNvPr id="40" name="꺾인 연결선 39"/>
          <p:cNvCxnSpPr>
            <a:stCxn id="7" idx="2"/>
            <a:endCxn id="14" idx="0"/>
          </p:cNvCxnSpPr>
          <p:nvPr/>
        </p:nvCxnSpPr>
        <p:spPr>
          <a:xfrm rot="5400000">
            <a:off x="1956731" y="2873436"/>
            <a:ext cx="856307" cy="125760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꺾인 연결선 43"/>
          <p:cNvCxnSpPr>
            <a:stCxn id="14" idx="3"/>
            <a:endCxn id="54" idx="1"/>
          </p:cNvCxnSpPr>
          <p:nvPr/>
        </p:nvCxnSpPr>
        <p:spPr>
          <a:xfrm flipV="1">
            <a:off x="4644008" y="1232062"/>
            <a:ext cx="1215994" cy="3884251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636912"/>
            <a:ext cx="2942878" cy="1081482"/>
          </a:xfrm>
          <a:prstGeom prst="rect">
            <a:avLst/>
          </a:prstGeom>
        </p:spPr>
      </p:pic>
      <p:cxnSp>
        <p:nvCxnSpPr>
          <p:cNvPr id="49" name="꺾인 연결선 48"/>
          <p:cNvCxnSpPr>
            <a:stCxn id="54" idx="2"/>
            <a:endCxn id="21" idx="0"/>
          </p:cNvCxnSpPr>
          <p:nvPr/>
        </p:nvCxnSpPr>
        <p:spPr>
          <a:xfrm rot="5400000">
            <a:off x="7401933" y="2545789"/>
            <a:ext cx="172789" cy="945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꺾인 연결선 57"/>
          <p:cNvCxnSpPr>
            <a:stCxn id="21" idx="2"/>
            <a:endCxn id="51" idx="0"/>
          </p:cNvCxnSpPr>
          <p:nvPr/>
        </p:nvCxnSpPr>
        <p:spPr>
          <a:xfrm rot="5400000">
            <a:off x="7246353" y="3839824"/>
            <a:ext cx="358677" cy="115817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그림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563" y="4077071"/>
            <a:ext cx="3552437" cy="2680147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002" y="0"/>
            <a:ext cx="3266106" cy="24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꺾인 연결선 39"/>
          <p:cNvCxnSpPr>
            <a:stCxn id="2" idx="2"/>
            <a:endCxn id="4" idx="0"/>
          </p:cNvCxnSpPr>
          <p:nvPr/>
        </p:nvCxnSpPr>
        <p:spPr>
          <a:xfrm rot="5400000">
            <a:off x="1478429" y="3586880"/>
            <a:ext cx="858515" cy="144053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텍스트 개체 틀 5"/>
          <p:cNvSpPr txBox="1">
            <a:spLocks/>
          </p:cNvSpPr>
          <p:nvPr/>
        </p:nvSpPr>
        <p:spPr>
          <a:xfrm>
            <a:off x="107504" y="31572"/>
            <a:ext cx="266429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smtClean="0"/>
              <a:t>MySQL</a:t>
            </a:r>
            <a:r>
              <a:rPr lang="ko-KR" altLang="en-US" sz="2000" smtClean="0"/>
              <a:t>설치</a:t>
            </a:r>
            <a:r>
              <a:rPr lang="en-US" altLang="ko-KR" sz="2000" smtClean="0"/>
              <a:t>(2)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3744416" cy="282498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8164"/>
            <a:ext cx="3671317" cy="27698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786" y="0"/>
            <a:ext cx="3934214" cy="2968179"/>
          </a:xfrm>
          <a:prstGeom prst="rect">
            <a:avLst/>
          </a:prstGeom>
        </p:spPr>
      </p:pic>
      <p:cxnSp>
        <p:nvCxnSpPr>
          <p:cNvPr id="20" name="꺾인 연결선 19"/>
          <p:cNvCxnSpPr>
            <a:stCxn id="4" idx="3"/>
            <a:endCxn id="6" idx="1"/>
          </p:cNvCxnSpPr>
          <p:nvPr/>
        </p:nvCxnSpPr>
        <p:spPr>
          <a:xfrm flipV="1">
            <a:off x="3671317" y="1484090"/>
            <a:ext cx="1538469" cy="3988992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3962919"/>
            <a:ext cx="3837325" cy="2895081"/>
          </a:xfrm>
          <a:prstGeom prst="rect">
            <a:avLst/>
          </a:prstGeom>
        </p:spPr>
      </p:pic>
      <p:cxnSp>
        <p:nvCxnSpPr>
          <p:cNvPr id="24" name="꺾인 연결선 23"/>
          <p:cNvCxnSpPr>
            <a:stCxn id="6" idx="2"/>
            <a:endCxn id="10" idx="0"/>
          </p:cNvCxnSpPr>
          <p:nvPr/>
        </p:nvCxnSpPr>
        <p:spPr>
          <a:xfrm rot="16200000" flipH="1">
            <a:off x="6696448" y="3448624"/>
            <a:ext cx="994740" cy="33850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9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꺾인 연결선 39"/>
          <p:cNvCxnSpPr>
            <a:stCxn id="3" idx="2"/>
            <a:endCxn id="8" idx="0"/>
          </p:cNvCxnSpPr>
          <p:nvPr/>
        </p:nvCxnSpPr>
        <p:spPr>
          <a:xfrm rot="5400000">
            <a:off x="1818349" y="3512412"/>
            <a:ext cx="521756" cy="66900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텍스트 개체 틀 5"/>
          <p:cNvSpPr txBox="1">
            <a:spLocks/>
          </p:cNvSpPr>
          <p:nvPr/>
        </p:nvSpPr>
        <p:spPr>
          <a:xfrm>
            <a:off x="107504" y="31572"/>
            <a:ext cx="266429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smtClean="0"/>
              <a:t>MySQL</a:t>
            </a:r>
            <a:r>
              <a:rPr lang="ko-KR" altLang="en-US" sz="2000" smtClean="0"/>
              <a:t>설치</a:t>
            </a:r>
            <a:r>
              <a:rPr lang="en-US" altLang="ko-KR" sz="2000" smtClean="0"/>
              <a:t>(3)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20" name="꺾인 연결선 19"/>
          <p:cNvCxnSpPr>
            <a:stCxn id="8" idx="3"/>
            <a:endCxn id="13" idx="1"/>
          </p:cNvCxnSpPr>
          <p:nvPr/>
        </p:nvCxnSpPr>
        <p:spPr>
          <a:xfrm flipV="1">
            <a:off x="4067944" y="1199680"/>
            <a:ext cx="1800200" cy="4132690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꺾인 연결선 23"/>
          <p:cNvCxnSpPr>
            <a:stCxn id="13" idx="2"/>
            <a:endCxn id="19" idx="0"/>
          </p:cNvCxnSpPr>
          <p:nvPr/>
        </p:nvCxnSpPr>
        <p:spPr>
          <a:xfrm rot="5400000">
            <a:off x="6792637" y="2619344"/>
            <a:ext cx="885625" cy="445655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76672"/>
            <a:ext cx="3722315" cy="28083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" y="3806740"/>
            <a:ext cx="4044334" cy="305126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0"/>
            <a:ext cx="3180264" cy="239935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906" y="3284984"/>
            <a:ext cx="353142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꺾인 연결선 39"/>
          <p:cNvCxnSpPr>
            <a:stCxn id="10" idx="2"/>
            <a:endCxn id="4" idx="0"/>
          </p:cNvCxnSpPr>
          <p:nvPr/>
        </p:nvCxnSpPr>
        <p:spPr>
          <a:xfrm rot="5400000">
            <a:off x="1779354" y="3664567"/>
            <a:ext cx="452271" cy="231063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텍스트 개체 틀 5"/>
          <p:cNvSpPr txBox="1">
            <a:spLocks/>
          </p:cNvSpPr>
          <p:nvPr/>
        </p:nvSpPr>
        <p:spPr>
          <a:xfrm>
            <a:off x="107504" y="31572"/>
            <a:ext cx="266429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smtClean="0"/>
              <a:t>MySQL</a:t>
            </a:r>
            <a:r>
              <a:rPr lang="ko-KR" altLang="en-US" sz="2000" smtClean="0"/>
              <a:t>설치</a:t>
            </a:r>
            <a:r>
              <a:rPr lang="en-US" altLang="ko-KR" sz="2000" smtClean="0"/>
              <a:t>(4)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20" name="꺾인 연결선 19"/>
          <p:cNvCxnSpPr>
            <a:stCxn id="4" idx="3"/>
            <a:endCxn id="9" idx="1"/>
          </p:cNvCxnSpPr>
          <p:nvPr/>
        </p:nvCxnSpPr>
        <p:spPr>
          <a:xfrm flipV="1">
            <a:off x="3779913" y="1486547"/>
            <a:ext cx="1394527" cy="3945570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꺾인 연결선 23"/>
          <p:cNvCxnSpPr>
            <a:endCxn id="14" idx="0"/>
          </p:cNvCxnSpPr>
          <p:nvPr/>
        </p:nvCxnSpPr>
        <p:spPr>
          <a:xfrm rot="16200000" flipH="1">
            <a:off x="6703451" y="3421257"/>
            <a:ext cx="882200" cy="33589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9" y="404664"/>
            <a:ext cx="4174282" cy="314929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006234"/>
            <a:ext cx="3779912" cy="285176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440" y="2457"/>
            <a:ext cx="3934214" cy="296817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240" y="3879152"/>
            <a:ext cx="3934212" cy="29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6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꺾인 연결선 39"/>
          <p:cNvCxnSpPr>
            <a:stCxn id="2" idx="2"/>
            <a:endCxn id="8" idx="0"/>
          </p:cNvCxnSpPr>
          <p:nvPr/>
        </p:nvCxnSpPr>
        <p:spPr>
          <a:xfrm rot="16200000" flipH="1">
            <a:off x="1447942" y="3334396"/>
            <a:ext cx="844221" cy="23751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텍스트 개체 틀 5"/>
          <p:cNvSpPr txBox="1">
            <a:spLocks/>
          </p:cNvSpPr>
          <p:nvPr/>
        </p:nvSpPr>
        <p:spPr>
          <a:xfrm>
            <a:off x="107504" y="31572"/>
            <a:ext cx="266429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smtClean="0"/>
              <a:t>MySQL</a:t>
            </a:r>
            <a:r>
              <a:rPr lang="ko-KR" altLang="en-US" sz="2000" smtClean="0"/>
              <a:t>설치</a:t>
            </a:r>
            <a:r>
              <a:rPr lang="en-US" altLang="ko-KR" sz="2000" smtClean="0"/>
              <a:t>(5)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20" name="꺾인 연결선 19"/>
          <p:cNvCxnSpPr>
            <a:stCxn id="4" idx="3"/>
            <a:endCxn id="13" idx="1"/>
          </p:cNvCxnSpPr>
          <p:nvPr/>
        </p:nvCxnSpPr>
        <p:spPr>
          <a:xfrm flipV="1">
            <a:off x="3779913" y="1592102"/>
            <a:ext cx="1143541" cy="3840015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꺾인 연결선 23"/>
          <p:cNvCxnSpPr>
            <a:stCxn id="13" idx="2"/>
            <a:endCxn id="17" idx="0"/>
          </p:cNvCxnSpPr>
          <p:nvPr/>
        </p:nvCxnSpPr>
        <p:spPr>
          <a:xfrm rot="16200000" flipH="1">
            <a:off x="6769515" y="3448415"/>
            <a:ext cx="604726" cy="76302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" y="404664"/>
            <a:ext cx="3481172" cy="26263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4" y="3875265"/>
            <a:ext cx="3934212" cy="296817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454" y="0"/>
            <a:ext cx="4220546" cy="318420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7" y="3788929"/>
            <a:ext cx="4067944" cy="30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2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36912"/>
            <a:ext cx="4475816" cy="1584176"/>
          </a:xfrm>
          <a:prstGeom prst="rect">
            <a:avLst/>
          </a:prstGeom>
        </p:spPr>
      </p:pic>
      <p:cxnSp>
        <p:nvCxnSpPr>
          <p:cNvPr id="40" name="꺾인 연결선 39"/>
          <p:cNvCxnSpPr>
            <a:stCxn id="3" idx="1"/>
            <a:endCxn id="5" idx="1"/>
          </p:cNvCxnSpPr>
          <p:nvPr/>
        </p:nvCxnSpPr>
        <p:spPr>
          <a:xfrm rot="10800000" flipH="1" flipV="1">
            <a:off x="395536" y="1418778"/>
            <a:ext cx="3600400" cy="4041156"/>
          </a:xfrm>
          <a:prstGeom prst="bentConnector3">
            <a:avLst>
              <a:gd name="adj1" fmla="val -6349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텍스트 개체 틀 5"/>
          <p:cNvSpPr txBox="1">
            <a:spLocks/>
          </p:cNvSpPr>
          <p:nvPr/>
        </p:nvSpPr>
        <p:spPr>
          <a:xfrm>
            <a:off x="107504" y="31572"/>
            <a:ext cx="266429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smtClean="0"/>
              <a:t>MySQL</a:t>
            </a:r>
            <a:r>
              <a:rPr lang="ko-KR" altLang="en-US" sz="2000" smtClean="0"/>
              <a:t>설치</a:t>
            </a:r>
            <a:r>
              <a:rPr lang="en-US" altLang="ko-KR" sz="2000" smtClean="0"/>
              <a:t>(6)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2656"/>
            <a:ext cx="2879229" cy="217224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4073566"/>
            <a:ext cx="5148063" cy="2772736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20888"/>
            <a:ext cx="3872625" cy="1080120"/>
          </a:xfrm>
          <a:prstGeom prst="rect">
            <a:avLst/>
          </a:prstGeom>
        </p:spPr>
      </p:pic>
      <p:cxnSp>
        <p:nvCxnSpPr>
          <p:cNvPr id="18" name="꺾인 연결선 17"/>
          <p:cNvCxnSpPr>
            <a:stCxn id="3" idx="1"/>
            <a:endCxn id="7" idx="1"/>
          </p:cNvCxnSpPr>
          <p:nvPr/>
        </p:nvCxnSpPr>
        <p:spPr>
          <a:xfrm rot="10800000" flipH="1" flipV="1">
            <a:off x="395536" y="1418778"/>
            <a:ext cx="792088" cy="2010222"/>
          </a:xfrm>
          <a:prstGeom prst="bentConnector3">
            <a:avLst>
              <a:gd name="adj1" fmla="val -2886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79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5"/>
          <p:cNvSpPr txBox="1">
            <a:spLocks/>
          </p:cNvSpPr>
          <p:nvPr/>
        </p:nvSpPr>
        <p:spPr>
          <a:xfrm>
            <a:off x="323528" y="116632"/>
            <a:ext cx="266429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smtClean="0"/>
              <a:t>MySQL </a:t>
            </a:r>
            <a:r>
              <a:rPr lang="ko-KR" altLang="en-US" sz="2000" smtClean="0"/>
              <a:t>제거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3"/>
            <a:ext cx="6967412" cy="5256584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6012160" y="2924944"/>
            <a:ext cx="1008112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248" y="3652728"/>
            <a:ext cx="4248472" cy="32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1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0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5"/>
          <p:cNvSpPr txBox="1">
            <a:spLocks/>
          </p:cNvSpPr>
          <p:nvPr/>
        </p:nvSpPr>
        <p:spPr>
          <a:xfrm>
            <a:off x="1907704" y="476672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smtClean="0"/>
              <a:t>MySQL 2</a:t>
            </a:r>
            <a:r>
              <a:rPr lang="ko-KR" altLang="en-US" sz="2000" smtClean="0"/>
              <a:t>가지 이용방법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33" name="텍스트 개체 틀 5"/>
          <p:cNvSpPr txBox="1">
            <a:spLocks/>
          </p:cNvSpPr>
          <p:nvPr/>
        </p:nvSpPr>
        <p:spPr>
          <a:xfrm>
            <a:off x="3995936" y="2636912"/>
            <a:ext cx="4464496" cy="67710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2000" smtClean="0"/>
              <a:t>[ CUI ] </a:t>
            </a:r>
            <a:r>
              <a:rPr lang="en-US" altLang="ko-KR" sz="2000" smtClean="0"/>
              <a:t>console, </a:t>
            </a:r>
            <a:r>
              <a:rPr lang="ko-KR" altLang="en-US" sz="2000" smtClean="0"/>
              <a:t>키보드</a:t>
            </a:r>
            <a:endParaRPr lang="en-US" altLang="ko-KR" sz="2000" smtClean="0"/>
          </a:p>
          <a:p>
            <a:pPr lvl="1">
              <a:spcBef>
                <a:spcPct val="20000"/>
              </a:spcBef>
              <a:buClr>
                <a:schemeClr val="accent2"/>
              </a:buClr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맑은 고딕"/>
              </a:rPr>
              <a:t>MySQL 8.0 Command Line Client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36" name="텍스트 개체 틀 5"/>
          <p:cNvSpPr txBox="1">
            <a:spLocks/>
          </p:cNvSpPr>
          <p:nvPr/>
        </p:nvSpPr>
        <p:spPr>
          <a:xfrm>
            <a:off x="3995936" y="4437112"/>
            <a:ext cx="4032448" cy="67710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2000" smtClean="0"/>
              <a:t>[ GUI ] </a:t>
            </a:r>
            <a:r>
              <a:rPr lang="en-US" altLang="ko-KR" sz="2000" smtClean="0"/>
              <a:t>workbench, </a:t>
            </a:r>
            <a:r>
              <a:rPr lang="ko-KR" altLang="en-US" sz="2000" smtClean="0"/>
              <a:t>키보드</a:t>
            </a:r>
            <a:r>
              <a:rPr lang="en-US" altLang="ko-KR" sz="2000" smtClean="0"/>
              <a:t>+</a:t>
            </a:r>
            <a:r>
              <a:rPr lang="ko-KR" altLang="en-US" sz="2000" smtClean="0"/>
              <a:t>마우스</a:t>
            </a:r>
            <a:endParaRPr lang="en-US" altLang="ko-KR" sz="2000" smtClean="0"/>
          </a:p>
          <a:p>
            <a:pPr lvl="1">
              <a:spcBef>
                <a:spcPct val="20000"/>
              </a:spcBef>
              <a:buClr>
                <a:schemeClr val="accent2"/>
              </a:buClr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맑은 고딕"/>
              </a:rPr>
              <a:t>MySQL Workbench 8.0 CE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4" name="꺾인 연결선 3"/>
          <p:cNvCxnSpPr>
            <a:stCxn id="26" idx="2"/>
            <a:endCxn id="33" idx="1"/>
          </p:cNvCxnSpPr>
          <p:nvPr/>
        </p:nvCxnSpPr>
        <p:spPr>
          <a:xfrm rot="16200000" flipH="1">
            <a:off x="2838582" y="1818112"/>
            <a:ext cx="2098684" cy="2160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26" idx="2"/>
            <a:endCxn id="36" idx="1"/>
          </p:cNvCxnSpPr>
          <p:nvPr/>
        </p:nvCxnSpPr>
        <p:spPr>
          <a:xfrm rot="16200000" flipH="1">
            <a:off x="1938482" y="2718212"/>
            <a:ext cx="3898884" cy="2160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3635896" cy="41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83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5"/>
          <p:cNvSpPr txBox="1">
            <a:spLocks/>
          </p:cNvSpPr>
          <p:nvPr/>
        </p:nvSpPr>
        <p:spPr>
          <a:xfrm>
            <a:off x="107504" y="11663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smtClean="0"/>
              <a:t>MySQL </a:t>
            </a:r>
            <a:r>
              <a:rPr lang="ko-KR" altLang="en-US" sz="2000" smtClean="0"/>
              <a:t>이용</a:t>
            </a:r>
            <a:r>
              <a:rPr lang="en-US" altLang="ko-KR" sz="2000" smtClean="0"/>
              <a:t>-[CUI]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33" name="텍스트 개체 틀 5"/>
          <p:cNvSpPr txBox="1">
            <a:spLocks/>
          </p:cNvSpPr>
          <p:nvPr/>
        </p:nvSpPr>
        <p:spPr>
          <a:xfrm>
            <a:off x="611560" y="2886152"/>
            <a:ext cx="3672408" cy="129266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0" lang="en-US" altLang="ko-KR" sz="12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맑은 고딕"/>
              </a:rPr>
              <a:t>password: 1234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0" lang="en-US" altLang="ko-KR" sz="12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맑은 고딕"/>
              </a:rPr>
              <a:t>show  databases;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맑은 고딕"/>
              </a:rPr>
              <a:t>use   world;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0" lang="en-US" altLang="ko-KR" sz="12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맑은 고딕"/>
              </a:rPr>
              <a:t>show  tables;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0" lang="en-US" altLang="ko-KR" sz="12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맑은 고딕"/>
              </a:rPr>
              <a:t>select name from country where name LIKE 's%k%';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맑은 고딕"/>
              </a:rPr>
              <a:t>exit;</a:t>
            </a: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5003701" cy="217257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5" y="0"/>
            <a:ext cx="3381375" cy="51911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509120"/>
            <a:ext cx="4355976" cy="2141755"/>
          </a:xfrm>
          <a:prstGeom prst="rect">
            <a:avLst/>
          </a:prstGeom>
        </p:spPr>
      </p:pic>
      <p:cxnSp>
        <p:nvCxnSpPr>
          <p:cNvPr id="14" name="꺾인 연결선 13"/>
          <p:cNvCxnSpPr>
            <a:stCxn id="3" idx="3"/>
            <a:endCxn id="4" idx="1"/>
          </p:cNvCxnSpPr>
          <p:nvPr/>
        </p:nvCxnSpPr>
        <p:spPr>
          <a:xfrm>
            <a:off x="5111205" y="1634965"/>
            <a:ext cx="651420" cy="960598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4"/>
          <p:cNvCxnSpPr>
            <a:stCxn id="4" idx="2"/>
            <a:endCxn id="7" idx="3"/>
          </p:cNvCxnSpPr>
          <p:nvPr/>
        </p:nvCxnSpPr>
        <p:spPr>
          <a:xfrm rot="5400000">
            <a:off x="5799965" y="3926649"/>
            <a:ext cx="388873" cy="2917825"/>
          </a:xfrm>
          <a:prstGeom prst="bentConnector2">
            <a:avLst/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93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5"/>
          <p:cNvSpPr txBox="1">
            <a:spLocks/>
          </p:cNvSpPr>
          <p:nvPr/>
        </p:nvSpPr>
        <p:spPr>
          <a:xfrm>
            <a:off x="1187624" y="116632"/>
            <a:ext cx="266429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sz="2000" smtClean="0"/>
              <a:t>정보시스템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42" name="순서도: 자기 디스크 41"/>
          <p:cNvSpPr/>
          <p:nvPr/>
        </p:nvSpPr>
        <p:spPr>
          <a:xfrm>
            <a:off x="4283968" y="2420888"/>
            <a:ext cx="792088" cy="648072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DB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텍스트 개체 틀 5"/>
          <p:cNvSpPr txBox="1">
            <a:spLocks/>
          </p:cNvSpPr>
          <p:nvPr/>
        </p:nvSpPr>
        <p:spPr>
          <a:xfrm>
            <a:off x="5364088" y="2555031"/>
            <a:ext cx="3024336" cy="3077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2000" smtClean="0"/>
              <a:t>id/ps@sola.uc.ac.kr:10/XE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78" name="텍스트 개체 틀 5"/>
          <p:cNvSpPr txBox="1">
            <a:spLocks/>
          </p:cNvSpPr>
          <p:nvPr/>
        </p:nvSpPr>
        <p:spPr>
          <a:xfrm>
            <a:off x="2195736" y="4355231"/>
            <a:ext cx="2402449" cy="3077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2000" smtClean="0"/>
              <a:t>http://sola.uc.ac.kr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101" name="액자 100"/>
          <p:cNvSpPr/>
          <p:nvPr/>
        </p:nvSpPr>
        <p:spPr>
          <a:xfrm>
            <a:off x="735774" y="2420888"/>
            <a:ext cx="1027914" cy="645081"/>
          </a:xfrm>
          <a:prstGeom prst="frame">
            <a:avLst>
              <a:gd name="adj1" fmla="val 7296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WB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(WC)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액자 103"/>
          <p:cNvSpPr/>
          <p:nvPr/>
        </p:nvSpPr>
        <p:spPr>
          <a:xfrm>
            <a:off x="2195736" y="3717032"/>
            <a:ext cx="1368152" cy="645081"/>
          </a:xfrm>
          <a:prstGeom prst="frame">
            <a:avLst>
              <a:gd name="adj1" fmla="val 7296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(WS+WAS)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액자 114"/>
          <p:cNvSpPr/>
          <p:nvPr/>
        </p:nvSpPr>
        <p:spPr>
          <a:xfrm>
            <a:off x="2248105" y="1135502"/>
            <a:ext cx="1243775" cy="610572"/>
          </a:xfrm>
          <a:prstGeom prst="frame">
            <a:avLst>
              <a:gd name="adj1" fmla="val 24482"/>
            </a:avLst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APP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텍스트 개체 틀 5"/>
          <p:cNvSpPr txBox="1">
            <a:spLocks/>
          </p:cNvSpPr>
          <p:nvPr/>
        </p:nvSpPr>
        <p:spPr>
          <a:xfrm>
            <a:off x="5004048" y="3140968"/>
            <a:ext cx="341987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smtClean="0"/>
              <a:t>[</a:t>
            </a:r>
            <a:r>
              <a:rPr lang="ko-KR" altLang="en-US" sz="1200" smtClean="0"/>
              <a:t>데이터</a:t>
            </a:r>
            <a:r>
              <a:rPr lang="en-US" altLang="ko-KR" sz="1200" smtClean="0"/>
              <a:t>] </a:t>
            </a:r>
            <a:r>
              <a:rPr lang="ko-KR" altLang="en-US" sz="1200" smtClean="0"/>
              <a:t>위치정보</a:t>
            </a:r>
            <a:r>
              <a:rPr lang="en-US" altLang="ko-KR" sz="1200" smtClean="0"/>
              <a:t>/</a:t>
            </a:r>
            <a:r>
              <a:rPr lang="ko-KR" altLang="en-US" sz="1200" smtClean="0"/>
              <a:t>통화정보</a:t>
            </a:r>
            <a:r>
              <a:rPr lang="en-US" altLang="ko-KR" sz="1200" smtClean="0"/>
              <a:t>/</a:t>
            </a:r>
            <a:r>
              <a:rPr lang="ko-KR" altLang="en-US" sz="1200" smtClean="0"/>
              <a:t>신용카드거래정보</a:t>
            </a:r>
            <a:r>
              <a:rPr lang="en-US" altLang="ko-KR" sz="1200" smtClean="0"/>
              <a:t>/</a:t>
            </a:r>
            <a:r>
              <a:rPr lang="ko-KR" altLang="en-US" sz="1200" smtClean="0"/>
              <a:t>인터넷검색정보</a:t>
            </a:r>
            <a:r>
              <a:rPr lang="en-US" altLang="ko-KR" sz="1200" smtClean="0"/>
              <a:t>/</a:t>
            </a:r>
            <a:r>
              <a:rPr lang="ko-KR" altLang="en-US" sz="1200" smtClean="0"/>
              <a:t>사진영상등록정보</a:t>
            </a:r>
            <a:r>
              <a:rPr lang="en-US" altLang="ko-KR" sz="1200" smtClean="0"/>
              <a:t>/</a:t>
            </a:r>
            <a:r>
              <a:rPr lang="ko-KR" altLang="en-US" sz="1200" smtClean="0"/>
              <a:t>건강정보</a:t>
            </a:r>
            <a:r>
              <a:rPr lang="en-US" altLang="ko-KR" sz="1200" smtClean="0"/>
              <a:t>/...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맑은 고딕"/>
            </a:endParaRPr>
          </a:p>
        </p:txBody>
      </p:sp>
      <p:sp>
        <p:nvSpPr>
          <p:cNvPr id="134" name="구름 133"/>
          <p:cNvSpPr/>
          <p:nvPr/>
        </p:nvSpPr>
        <p:spPr>
          <a:xfrm>
            <a:off x="4139952" y="3789040"/>
            <a:ext cx="1045557" cy="492248"/>
          </a:xfrm>
          <a:prstGeom prst="cloud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 smtClean="0">
                <a:solidFill>
                  <a:schemeClr val="tx1"/>
                </a:solidFill>
              </a:rPr>
              <a:t>Internet</a:t>
            </a:r>
            <a:endParaRPr lang="ko-KR" altLang="en-US" sz="1100">
              <a:solidFill>
                <a:schemeClr val="tx1"/>
              </a:solidFill>
            </a:endParaRPr>
          </a:p>
        </p:txBody>
      </p:sp>
      <p:sp>
        <p:nvSpPr>
          <p:cNvPr id="45" name="텍스트 개체 틀 5"/>
          <p:cNvSpPr txBox="1">
            <a:spLocks/>
          </p:cNvSpPr>
          <p:nvPr/>
        </p:nvSpPr>
        <p:spPr>
          <a:xfrm>
            <a:off x="755576" y="3284984"/>
            <a:ext cx="1224136" cy="3077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2000" smtClean="0"/>
              <a:t>front end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46" name="텍스트 개체 틀 5"/>
          <p:cNvSpPr txBox="1">
            <a:spLocks/>
          </p:cNvSpPr>
          <p:nvPr/>
        </p:nvSpPr>
        <p:spPr>
          <a:xfrm>
            <a:off x="3779912" y="3284984"/>
            <a:ext cx="1224136" cy="3077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2000" smtClean="0"/>
              <a:t>back end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34" name="왼쪽 화살표 33"/>
          <p:cNvSpPr/>
          <p:nvPr/>
        </p:nvSpPr>
        <p:spPr>
          <a:xfrm>
            <a:off x="1907704" y="1412776"/>
            <a:ext cx="144016" cy="28803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위쪽 화살표 34"/>
          <p:cNvSpPr/>
          <p:nvPr/>
        </p:nvSpPr>
        <p:spPr>
          <a:xfrm>
            <a:off x="1043608" y="2132856"/>
            <a:ext cx="216024" cy="14401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2" name="꺾인 연결선 51"/>
          <p:cNvCxnSpPr>
            <a:stCxn id="24" idx="2"/>
            <a:endCxn id="115" idx="3"/>
          </p:cNvCxnSpPr>
          <p:nvPr/>
        </p:nvCxnSpPr>
        <p:spPr>
          <a:xfrm rot="10800000">
            <a:off x="3491881" y="1440788"/>
            <a:ext cx="651315" cy="2088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꺾인 연결선 54"/>
          <p:cNvCxnSpPr>
            <a:stCxn id="25" idx="3"/>
            <a:endCxn id="101" idx="2"/>
          </p:cNvCxnSpPr>
          <p:nvPr/>
        </p:nvCxnSpPr>
        <p:spPr>
          <a:xfrm rot="16200000" flipV="1">
            <a:off x="888435" y="3427265"/>
            <a:ext cx="751216" cy="28624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꺾인 연결선 55"/>
          <p:cNvCxnSpPr>
            <a:stCxn id="134" idx="3"/>
            <a:endCxn id="42" idx="3"/>
          </p:cNvCxnSpPr>
          <p:nvPr/>
        </p:nvCxnSpPr>
        <p:spPr>
          <a:xfrm rot="5400000" flipH="1" flipV="1">
            <a:off x="4297259" y="3434433"/>
            <a:ext cx="748225" cy="17281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꺾인 연결선 56"/>
          <p:cNvCxnSpPr>
            <a:stCxn id="42" idx="1"/>
            <a:endCxn id="24" idx="1"/>
          </p:cNvCxnSpPr>
          <p:nvPr/>
        </p:nvCxnSpPr>
        <p:spPr>
          <a:xfrm rot="16200000" flipV="1">
            <a:off x="4305166" y="2046041"/>
            <a:ext cx="732412" cy="17281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구름 23"/>
          <p:cNvSpPr/>
          <p:nvPr/>
        </p:nvSpPr>
        <p:spPr>
          <a:xfrm>
            <a:off x="4139952" y="1196752"/>
            <a:ext cx="1045557" cy="492248"/>
          </a:xfrm>
          <a:prstGeom prst="cloud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 smtClean="0">
                <a:solidFill>
                  <a:schemeClr val="tx1"/>
                </a:solidFill>
              </a:rPr>
              <a:t>Internet</a:t>
            </a:r>
            <a:endParaRPr lang="ko-KR" altLang="en-US" sz="1100">
              <a:solidFill>
                <a:schemeClr val="tx1"/>
              </a:solidFill>
            </a:endParaRPr>
          </a:p>
        </p:txBody>
      </p:sp>
      <p:sp>
        <p:nvSpPr>
          <p:cNvPr id="25" name="구름 24"/>
          <p:cNvSpPr/>
          <p:nvPr/>
        </p:nvSpPr>
        <p:spPr>
          <a:xfrm>
            <a:off x="755576" y="3789040"/>
            <a:ext cx="1045557" cy="492248"/>
          </a:xfrm>
          <a:prstGeom prst="cloud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 smtClean="0">
                <a:solidFill>
                  <a:schemeClr val="tx1"/>
                </a:solidFill>
              </a:rPr>
              <a:t>Internet</a:t>
            </a:r>
            <a:endParaRPr lang="ko-KR" altLang="en-US" sz="1100">
              <a:solidFill>
                <a:schemeClr val="tx1"/>
              </a:solidFill>
            </a:endParaRPr>
          </a:p>
        </p:txBody>
      </p:sp>
      <p:cxnSp>
        <p:nvCxnSpPr>
          <p:cNvPr id="36" name="꺾인 연결선 35"/>
          <p:cNvCxnSpPr>
            <a:stCxn id="104" idx="1"/>
            <a:endCxn id="25" idx="0"/>
          </p:cNvCxnSpPr>
          <p:nvPr/>
        </p:nvCxnSpPr>
        <p:spPr>
          <a:xfrm rot="10800000">
            <a:off x="1800262" y="4035165"/>
            <a:ext cx="395474" cy="4409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>
            <a:stCxn id="134" idx="2"/>
            <a:endCxn id="104" idx="3"/>
          </p:cNvCxnSpPr>
          <p:nvPr/>
        </p:nvCxnSpPr>
        <p:spPr>
          <a:xfrm rot="10800000" flipV="1">
            <a:off x="3563889" y="4035163"/>
            <a:ext cx="579307" cy="4409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/>
          <a:srcRect l="15550" t="4872" r="13854" b="4076"/>
          <a:stretch/>
        </p:blipFill>
        <p:spPr>
          <a:xfrm>
            <a:off x="1331640" y="1268760"/>
            <a:ext cx="324036" cy="64807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/>
          <a:srcRect r="33833" b="20795"/>
          <a:stretch/>
        </p:blipFill>
        <p:spPr>
          <a:xfrm>
            <a:off x="611560" y="1268760"/>
            <a:ext cx="59452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44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5"/>
          <p:cNvSpPr txBox="1">
            <a:spLocks/>
          </p:cNvSpPr>
          <p:nvPr/>
        </p:nvSpPr>
        <p:spPr>
          <a:xfrm>
            <a:off x="107504" y="11663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smtClean="0"/>
              <a:t>MySQL </a:t>
            </a:r>
            <a:r>
              <a:rPr lang="ko-KR" altLang="en-US" sz="2000" smtClean="0"/>
              <a:t>이용</a:t>
            </a:r>
            <a:r>
              <a:rPr lang="en-US" altLang="ko-KR" sz="2000" smtClean="0"/>
              <a:t>-[GUI]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33" name="텍스트 개체 틀 5"/>
          <p:cNvSpPr txBox="1">
            <a:spLocks/>
          </p:cNvSpPr>
          <p:nvPr/>
        </p:nvSpPr>
        <p:spPr>
          <a:xfrm>
            <a:off x="611560" y="2886152"/>
            <a:ext cx="3672408" cy="129266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0" lang="en-US" altLang="ko-KR" sz="12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맑은 고딕"/>
              </a:rPr>
              <a:t>password: 1234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0" lang="en-US" altLang="ko-KR" sz="12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맑은 고딕"/>
              </a:rPr>
              <a:t>show  databases;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맑은 고딕"/>
              </a:rPr>
              <a:t>use   world;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0" lang="en-US" altLang="ko-KR" sz="12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맑은 고딕"/>
              </a:rPr>
              <a:t>show  tables;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kumimoji="0" lang="en-US" altLang="ko-KR" sz="12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맑은 고딕"/>
              </a:rPr>
              <a:t>select name from country where name LIKE 's%k%';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smtClean="0">
                <a:latin typeface="굴림체" panose="020B0609000101010101" pitchFamily="49" charset="-127"/>
                <a:ea typeface="굴림체" panose="020B0609000101010101" pitchFamily="49" charset="-127"/>
                <a:cs typeface="맑은 고딕"/>
              </a:rPr>
              <a:t>exit;</a:t>
            </a: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맑은 고딕"/>
            </a:endParaRPr>
          </a:p>
        </p:txBody>
      </p:sp>
      <p:cxnSp>
        <p:nvCxnSpPr>
          <p:cNvPr id="14" name="꺾인 연결선 13"/>
          <p:cNvCxnSpPr>
            <a:stCxn id="3" idx="3"/>
            <a:endCxn id="4" idx="1"/>
          </p:cNvCxnSpPr>
          <p:nvPr/>
        </p:nvCxnSpPr>
        <p:spPr>
          <a:xfrm>
            <a:off x="5111205" y="1634965"/>
            <a:ext cx="651420" cy="960598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4"/>
          <p:cNvCxnSpPr>
            <a:stCxn id="4" idx="2"/>
            <a:endCxn id="7" idx="3"/>
          </p:cNvCxnSpPr>
          <p:nvPr/>
        </p:nvCxnSpPr>
        <p:spPr>
          <a:xfrm rot="5400000">
            <a:off x="5799965" y="3926649"/>
            <a:ext cx="388873" cy="2917825"/>
          </a:xfrm>
          <a:prstGeom prst="bentConnector2">
            <a:avLst/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94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5"/>
          <p:cNvSpPr txBox="1">
            <a:spLocks/>
          </p:cNvSpPr>
          <p:nvPr/>
        </p:nvSpPr>
        <p:spPr>
          <a:xfrm>
            <a:off x="1187624" y="116632"/>
            <a:ext cx="266429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sz="2000" smtClean="0"/>
              <a:t>정보시스템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29" name="구부러진 연결선 28"/>
          <p:cNvCxnSpPr>
            <a:stCxn id="115" idx="3"/>
            <a:endCxn id="42" idx="1"/>
          </p:cNvCxnSpPr>
          <p:nvPr/>
        </p:nvCxnSpPr>
        <p:spPr>
          <a:xfrm>
            <a:off x="3491880" y="1440788"/>
            <a:ext cx="1188132" cy="980100"/>
          </a:xfrm>
          <a:prstGeom prst="curvedConnector2">
            <a:avLst/>
          </a:prstGeom>
          <a:ln w="3175"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순서도: 자기 디스크 41"/>
          <p:cNvSpPr/>
          <p:nvPr/>
        </p:nvSpPr>
        <p:spPr>
          <a:xfrm>
            <a:off x="4283968" y="2420888"/>
            <a:ext cx="792088" cy="648072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DB</a:t>
            </a: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47" name="구부러진 연결선 46"/>
          <p:cNvCxnSpPr>
            <a:stCxn id="104" idx="3"/>
            <a:endCxn id="42" idx="3"/>
          </p:cNvCxnSpPr>
          <p:nvPr/>
        </p:nvCxnSpPr>
        <p:spPr>
          <a:xfrm flipV="1">
            <a:off x="3563888" y="3068960"/>
            <a:ext cx="1116124" cy="970613"/>
          </a:xfrm>
          <a:prstGeom prst="curvedConnector2">
            <a:avLst/>
          </a:prstGeom>
          <a:ln w="3175"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구부러진 연결선 49"/>
          <p:cNvCxnSpPr>
            <a:stCxn id="104" idx="1"/>
            <a:endCxn id="101" idx="2"/>
          </p:cNvCxnSpPr>
          <p:nvPr/>
        </p:nvCxnSpPr>
        <p:spPr>
          <a:xfrm rot="10800000">
            <a:off x="1249732" y="3065969"/>
            <a:ext cx="946005" cy="973604"/>
          </a:xfrm>
          <a:prstGeom prst="curvedConnector2">
            <a:avLst/>
          </a:prstGeom>
          <a:ln w="3175"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텍스트 개체 틀 5"/>
          <p:cNvSpPr txBox="1">
            <a:spLocks/>
          </p:cNvSpPr>
          <p:nvPr/>
        </p:nvSpPr>
        <p:spPr>
          <a:xfrm>
            <a:off x="5364088" y="2555031"/>
            <a:ext cx="3024336" cy="3077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2000" smtClean="0"/>
              <a:t>id/ps@sola.uc.ac.kr:10/XE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78" name="텍스트 개체 틀 5"/>
          <p:cNvSpPr txBox="1">
            <a:spLocks/>
          </p:cNvSpPr>
          <p:nvPr/>
        </p:nvSpPr>
        <p:spPr>
          <a:xfrm>
            <a:off x="2195736" y="4355231"/>
            <a:ext cx="2402449" cy="3077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2000" smtClean="0"/>
              <a:t>http://sola.uc.ac.kr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101" name="액자 100"/>
          <p:cNvSpPr/>
          <p:nvPr/>
        </p:nvSpPr>
        <p:spPr>
          <a:xfrm>
            <a:off x="735774" y="2420888"/>
            <a:ext cx="1027914" cy="645081"/>
          </a:xfrm>
          <a:prstGeom prst="frame">
            <a:avLst>
              <a:gd name="adj1" fmla="val 7296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WB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(WC)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액자 103"/>
          <p:cNvSpPr/>
          <p:nvPr/>
        </p:nvSpPr>
        <p:spPr>
          <a:xfrm>
            <a:off x="2195736" y="3717032"/>
            <a:ext cx="1368152" cy="645081"/>
          </a:xfrm>
          <a:prstGeom prst="frame">
            <a:avLst>
              <a:gd name="adj1" fmla="val 7296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(WS+WAS)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액자 114"/>
          <p:cNvSpPr/>
          <p:nvPr/>
        </p:nvSpPr>
        <p:spPr>
          <a:xfrm>
            <a:off x="2248105" y="1135502"/>
            <a:ext cx="1243775" cy="610572"/>
          </a:xfrm>
          <a:prstGeom prst="frame">
            <a:avLst>
              <a:gd name="adj1" fmla="val 24482"/>
            </a:avLst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APP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텍스트 개체 틀 5"/>
          <p:cNvSpPr txBox="1">
            <a:spLocks/>
          </p:cNvSpPr>
          <p:nvPr/>
        </p:nvSpPr>
        <p:spPr>
          <a:xfrm>
            <a:off x="5004048" y="3140968"/>
            <a:ext cx="341987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smtClean="0"/>
              <a:t>[</a:t>
            </a:r>
            <a:r>
              <a:rPr lang="ko-KR" altLang="en-US" sz="1200" smtClean="0"/>
              <a:t>데이터</a:t>
            </a:r>
            <a:r>
              <a:rPr lang="en-US" altLang="ko-KR" sz="1200" smtClean="0"/>
              <a:t>] </a:t>
            </a:r>
            <a:r>
              <a:rPr lang="ko-KR" altLang="en-US" sz="1200" smtClean="0"/>
              <a:t>위치정보</a:t>
            </a:r>
            <a:r>
              <a:rPr lang="en-US" altLang="ko-KR" sz="1200" smtClean="0"/>
              <a:t>/</a:t>
            </a:r>
            <a:r>
              <a:rPr lang="ko-KR" altLang="en-US" sz="1200" smtClean="0"/>
              <a:t>통화정보</a:t>
            </a:r>
            <a:r>
              <a:rPr lang="en-US" altLang="ko-KR" sz="1200" smtClean="0"/>
              <a:t>/</a:t>
            </a:r>
            <a:r>
              <a:rPr lang="ko-KR" altLang="en-US" sz="1200" smtClean="0"/>
              <a:t>신용카드거래정보</a:t>
            </a:r>
            <a:r>
              <a:rPr lang="en-US" altLang="ko-KR" sz="1200" smtClean="0"/>
              <a:t>/</a:t>
            </a:r>
            <a:r>
              <a:rPr lang="ko-KR" altLang="en-US" sz="1200" smtClean="0"/>
              <a:t>인터넷검색정보</a:t>
            </a:r>
            <a:r>
              <a:rPr lang="en-US" altLang="ko-KR" sz="1200" smtClean="0"/>
              <a:t>/</a:t>
            </a:r>
            <a:r>
              <a:rPr lang="ko-KR" altLang="en-US" sz="1200" smtClean="0"/>
              <a:t>사진영상등록정보</a:t>
            </a:r>
            <a:r>
              <a:rPr lang="en-US" altLang="ko-KR" sz="1200" smtClean="0"/>
              <a:t>/</a:t>
            </a:r>
            <a:r>
              <a:rPr lang="ko-KR" altLang="en-US" sz="1200" smtClean="0"/>
              <a:t>건강정보</a:t>
            </a:r>
            <a:r>
              <a:rPr lang="en-US" altLang="ko-KR" sz="1200" smtClean="0"/>
              <a:t>/...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맑은 고딕"/>
            </a:endParaRPr>
          </a:p>
        </p:txBody>
      </p:sp>
      <p:sp>
        <p:nvSpPr>
          <p:cNvPr id="134" name="구름 133"/>
          <p:cNvSpPr/>
          <p:nvPr/>
        </p:nvSpPr>
        <p:spPr>
          <a:xfrm>
            <a:off x="2339752" y="2492896"/>
            <a:ext cx="1045557" cy="492248"/>
          </a:xfrm>
          <a:prstGeom prst="cloud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 smtClean="0">
                <a:solidFill>
                  <a:schemeClr val="tx1"/>
                </a:solidFill>
              </a:rPr>
              <a:t>Internet</a:t>
            </a:r>
            <a:endParaRPr lang="ko-KR" altLang="en-US" sz="1100">
              <a:solidFill>
                <a:schemeClr val="tx1"/>
              </a:solidFill>
            </a:endParaRPr>
          </a:p>
        </p:txBody>
      </p:sp>
      <p:sp>
        <p:nvSpPr>
          <p:cNvPr id="45" name="텍스트 개체 틀 5"/>
          <p:cNvSpPr txBox="1">
            <a:spLocks/>
          </p:cNvSpPr>
          <p:nvPr/>
        </p:nvSpPr>
        <p:spPr>
          <a:xfrm>
            <a:off x="755576" y="3284984"/>
            <a:ext cx="1224136" cy="3077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2000" smtClean="0"/>
              <a:t>front end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46" name="텍스트 개체 틀 5"/>
          <p:cNvSpPr txBox="1">
            <a:spLocks/>
          </p:cNvSpPr>
          <p:nvPr/>
        </p:nvSpPr>
        <p:spPr>
          <a:xfrm>
            <a:off x="3779912" y="3284984"/>
            <a:ext cx="1224136" cy="3077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2000" smtClean="0"/>
              <a:t>back end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34" name="왼쪽 화살표 33"/>
          <p:cNvSpPr/>
          <p:nvPr/>
        </p:nvSpPr>
        <p:spPr>
          <a:xfrm>
            <a:off x="1907704" y="1412776"/>
            <a:ext cx="144016" cy="28803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위쪽 화살표 34"/>
          <p:cNvSpPr/>
          <p:nvPr/>
        </p:nvSpPr>
        <p:spPr>
          <a:xfrm>
            <a:off x="1043608" y="2132856"/>
            <a:ext cx="216024" cy="14401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2" name="꺾인 연결선 51"/>
          <p:cNvCxnSpPr>
            <a:stCxn id="134" idx="3"/>
            <a:endCxn id="115" idx="2"/>
          </p:cNvCxnSpPr>
          <p:nvPr/>
        </p:nvCxnSpPr>
        <p:spPr>
          <a:xfrm rot="5400000" flipH="1" flipV="1">
            <a:off x="2478779" y="2129827"/>
            <a:ext cx="774967" cy="7462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꺾인 연결선 54"/>
          <p:cNvCxnSpPr>
            <a:stCxn id="134" idx="2"/>
            <a:endCxn id="101" idx="3"/>
          </p:cNvCxnSpPr>
          <p:nvPr/>
        </p:nvCxnSpPr>
        <p:spPr>
          <a:xfrm rot="10800000" flipV="1">
            <a:off x="1763689" y="2739019"/>
            <a:ext cx="579307" cy="4409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꺾인 연결선 55"/>
          <p:cNvCxnSpPr>
            <a:stCxn id="104" idx="0"/>
            <a:endCxn id="134" idx="1"/>
          </p:cNvCxnSpPr>
          <p:nvPr/>
        </p:nvCxnSpPr>
        <p:spPr>
          <a:xfrm rot="16200000" flipV="1">
            <a:off x="2504966" y="3342185"/>
            <a:ext cx="732412" cy="17281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꺾인 연결선 56"/>
          <p:cNvCxnSpPr>
            <a:stCxn id="42" idx="2"/>
            <a:endCxn id="134" idx="0"/>
          </p:cNvCxnSpPr>
          <p:nvPr/>
        </p:nvCxnSpPr>
        <p:spPr>
          <a:xfrm rot="10800000">
            <a:off x="3384438" y="2739020"/>
            <a:ext cx="899530" cy="5904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rcRect l="15550" t="4872" r="13854" b="4076"/>
          <a:stretch/>
        </p:blipFill>
        <p:spPr>
          <a:xfrm>
            <a:off x="1331640" y="1268760"/>
            <a:ext cx="324036" cy="648072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/>
          <a:srcRect r="33833" b="20795"/>
          <a:stretch/>
        </p:blipFill>
        <p:spPr>
          <a:xfrm>
            <a:off x="611560" y="1268760"/>
            <a:ext cx="59452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4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85891"/>
            <a:ext cx="4382112" cy="2572109"/>
          </a:xfrm>
          <a:prstGeom prst="rect">
            <a:avLst/>
          </a:prstGeom>
        </p:spPr>
      </p:pic>
      <p:sp>
        <p:nvSpPr>
          <p:cNvPr id="8" name="텍스트 개체 틀 5"/>
          <p:cNvSpPr txBox="1">
            <a:spLocks/>
          </p:cNvSpPr>
          <p:nvPr/>
        </p:nvSpPr>
        <p:spPr>
          <a:xfrm>
            <a:off x="1187624" y="116632"/>
            <a:ext cx="266429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sz="2000" smtClean="0"/>
              <a:t>정보시스템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42" name="순서도: 자기 디스크 41"/>
          <p:cNvSpPr/>
          <p:nvPr/>
        </p:nvSpPr>
        <p:spPr>
          <a:xfrm>
            <a:off x="4283968" y="1988840"/>
            <a:ext cx="792088" cy="648072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R</a:t>
            </a:r>
            <a:r>
              <a:rPr lang="en-US" altLang="ko-KR" smtClean="0">
                <a:solidFill>
                  <a:schemeClr val="tx1"/>
                </a:solidFill>
              </a:rPr>
              <a:t>DB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액자 100"/>
          <p:cNvSpPr/>
          <p:nvPr/>
        </p:nvSpPr>
        <p:spPr>
          <a:xfrm>
            <a:off x="735774" y="1988840"/>
            <a:ext cx="1027914" cy="645081"/>
          </a:xfrm>
          <a:prstGeom prst="frame">
            <a:avLst>
              <a:gd name="adj1" fmla="val 7296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WB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(WC)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액자 103"/>
          <p:cNvSpPr/>
          <p:nvPr/>
        </p:nvSpPr>
        <p:spPr>
          <a:xfrm>
            <a:off x="2195736" y="3284984"/>
            <a:ext cx="1368152" cy="645081"/>
          </a:xfrm>
          <a:prstGeom prst="frame">
            <a:avLst>
              <a:gd name="adj1" fmla="val 7296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(WS+WAS)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액자 114"/>
          <p:cNvSpPr/>
          <p:nvPr/>
        </p:nvSpPr>
        <p:spPr>
          <a:xfrm>
            <a:off x="2248105" y="703454"/>
            <a:ext cx="1243775" cy="610572"/>
          </a:xfrm>
          <a:prstGeom prst="frame">
            <a:avLst>
              <a:gd name="adj1" fmla="val 24482"/>
            </a:avLst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APP</a:t>
            </a: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2" name="그림 131"/>
          <p:cNvPicPr>
            <a:picLocks noChangeAspect="1"/>
          </p:cNvPicPr>
          <p:nvPr/>
        </p:nvPicPr>
        <p:blipFill rotWithShape="1">
          <a:blip r:embed="rId3"/>
          <a:srcRect l="15550" t="4872" r="13854" b="4076"/>
          <a:stretch/>
        </p:blipFill>
        <p:spPr>
          <a:xfrm>
            <a:off x="1331640" y="836712"/>
            <a:ext cx="324036" cy="648072"/>
          </a:xfrm>
          <a:prstGeom prst="rect">
            <a:avLst/>
          </a:prstGeom>
        </p:spPr>
      </p:pic>
      <p:pic>
        <p:nvPicPr>
          <p:cNvPr id="133" name="그림 132"/>
          <p:cNvPicPr>
            <a:picLocks noChangeAspect="1"/>
          </p:cNvPicPr>
          <p:nvPr/>
        </p:nvPicPr>
        <p:blipFill rotWithShape="1">
          <a:blip r:embed="rId4"/>
          <a:srcRect r="33833" b="20795"/>
          <a:stretch/>
        </p:blipFill>
        <p:spPr>
          <a:xfrm>
            <a:off x="611560" y="836712"/>
            <a:ext cx="594520" cy="648072"/>
          </a:xfrm>
          <a:prstGeom prst="rect">
            <a:avLst/>
          </a:prstGeom>
        </p:spPr>
      </p:pic>
      <p:sp>
        <p:nvSpPr>
          <p:cNvPr id="134" name="구름 133"/>
          <p:cNvSpPr/>
          <p:nvPr/>
        </p:nvSpPr>
        <p:spPr>
          <a:xfrm>
            <a:off x="2339752" y="2060848"/>
            <a:ext cx="1045557" cy="492248"/>
          </a:xfrm>
          <a:prstGeom prst="cloud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 smtClean="0">
                <a:solidFill>
                  <a:schemeClr val="tx1"/>
                </a:solidFill>
              </a:rPr>
              <a:t>Internet</a:t>
            </a:r>
            <a:endParaRPr lang="ko-KR" altLang="en-US" sz="1100">
              <a:solidFill>
                <a:schemeClr val="tx1"/>
              </a:solidFill>
            </a:endParaRPr>
          </a:p>
        </p:txBody>
      </p:sp>
      <p:sp>
        <p:nvSpPr>
          <p:cNvPr id="34" name="왼쪽 화살표 33"/>
          <p:cNvSpPr/>
          <p:nvPr/>
        </p:nvSpPr>
        <p:spPr>
          <a:xfrm>
            <a:off x="1907704" y="980728"/>
            <a:ext cx="144016" cy="28803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위쪽 화살표 34"/>
          <p:cNvSpPr/>
          <p:nvPr/>
        </p:nvSpPr>
        <p:spPr>
          <a:xfrm>
            <a:off x="1043608" y="1700808"/>
            <a:ext cx="216024" cy="14401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2" name="꺾인 연결선 51"/>
          <p:cNvCxnSpPr>
            <a:stCxn id="134" idx="3"/>
            <a:endCxn id="115" idx="2"/>
          </p:cNvCxnSpPr>
          <p:nvPr/>
        </p:nvCxnSpPr>
        <p:spPr>
          <a:xfrm rot="5400000" flipH="1" flipV="1">
            <a:off x="2478779" y="1697779"/>
            <a:ext cx="774967" cy="7462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꺾인 연결선 54"/>
          <p:cNvCxnSpPr>
            <a:stCxn id="134" idx="2"/>
            <a:endCxn id="101" idx="3"/>
          </p:cNvCxnSpPr>
          <p:nvPr/>
        </p:nvCxnSpPr>
        <p:spPr>
          <a:xfrm rot="10800000" flipV="1">
            <a:off x="1763689" y="2306971"/>
            <a:ext cx="579307" cy="4409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꺾인 연결선 55"/>
          <p:cNvCxnSpPr>
            <a:stCxn id="104" idx="0"/>
            <a:endCxn id="134" idx="1"/>
          </p:cNvCxnSpPr>
          <p:nvPr/>
        </p:nvCxnSpPr>
        <p:spPr>
          <a:xfrm rot="16200000" flipV="1">
            <a:off x="2504966" y="2910137"/>
            <a:ext cx="732412" cy="17281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꺾인 연결선 56"/>
          <p:cNvCxnSpPr>
            <a:stCxn id="42" idx="2"/>
            <a:endCxn id="134" idx="0"/>
          </p:cNvCxnSpPr>
          <p:nvPr/>
        </p:nvCxnSpPr>
        <p:spPr>
          <a:xfrm rot="10800000">
            <a:off x="3384438" y="2306972"/>
            <a:ext cx="899530" cy="5904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순서도: 처리 23"/>
          <p:cNvSpPr/>
          <p:nvPr/>
        </p:nvSpPr>
        <p:spPr>
          <a:xfrm>
            <a:off x="6444208" y="1988840"/>
            <a:ext cx="1152128" cy="648072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학교</a:t>
            </a: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병원</a:t>
            </a: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회사</a:t>
            </a: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...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순서도: 처리 24"/>
          <p:cNvSpPr/>
          <p:nvPr/>
        </p:nvSpPr>
        <p:spPr>
          <a:xfrm>
            <a:off x="7092280" y="2141747"/>
            <a:ext cx="362135" cy="351149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프로세스</a:t>
            </a:r>
            <a:endParaRPr kumimoji="0" lang="en-US" altLang="ko-KR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모델링</a:t>
            </a:r>
          </a:p>
        </p:txBody>
      </p:sp>
      <p:sp>
        <p:nvSpPr>
          <p:cNvPr id="26" name="순서도: 처리 25"/>
          <p:cNvSpPr/>
          <p:nvPr/>
        </p:nvSpPr>
        <p:spPr>
          <a:xfrm>
            <a:off x="6588224" y="2141747"/>
            <a:ext cx="386233" cy="351149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데이터</a:t>
            </a:r>
            <a:endParaRPr kumimoji="0" lang="en-US" altLang="ko-KR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모델링</a:t>
            </a:r>
          </a:p>
        </p:txBody>
      </p:sp>
      <p:sp>
        <p:nvSpPr>
          <p:cNvPr id="27" name="순서도: 처리 26"/>
          <p:cNvSpPr/>
          <p:nvPr/>
        </p:nvSpPr>
        <p:spPr>
          <a:xfrm>
            <a:off x="5868144" y="3284984"/>
            <a:ext cx="648072" cy="338554"/>
          </a:xfrm>
          <a:prstGeom prst="flowChartProcess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Web SW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개발자</a:t>
            </a: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순서도: 처리 27"/>
          <p:cNvSpPr/>
          <p:nvPr/>
        </p:nvSpPr>
        <p:spPr>
          <a:xfrm>
            <a:off x="5868144" y="2132856"/>
            <a:ext cx="504056" cy="338554"/>
          </a:xfrm>
          <a:prstGeom prst="flowChartProcess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DB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설계자</a:t>
            </a: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0" name="꺾인 연결선 29"/>
          <p:cNvCxnSpPr>
            <a:stCxn id="26" idx="1"/>
            <a:endCxn id="42" idx="4"/>
          </p:cNvCxnSpPr>
          <p:nvPr/>
        </p:nvCxnSpPr>
        <p:spPr>
          <a:xfrm rot="10800000">
            <a:off x="5076056" y="2312876"/>
            <a:ext cx="1512168" cy="444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>
            <a:stCxn id="25" idx="0"/>
            <a:endCxn id="115" idx="3"/>
          </p:cNvCxnSpPr>
          <p:nvPr/>
        </p:nvCxnSpPr>
        <p:spPr>
          <a:xfrm rot="16200000" flipV="1">
            <a:off x="4816111" y="-315490"/>
            <a:ext cx="1133007" cy="3781468"/>
          </a:xfrm>
          <a:prstGeom prst="bentConnector2">
            <a:avLst/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꺾인 연결선 35"/>
          <p:cNvCxnSpPr>
            <a:stCxn id="25" idx="2"/>
            <a:endCxn id="104" idx="3"/>
          </p:cNvCxnSpPr>
          <p:nvPr/>
        </p:nvCxnSpPr>
        <p:spPr>
          <a:xfrm rot="5400000">
            <a:off x="4861304" y="1195480"/>
            <a:ext cx="1114629" cy="3709460"/>
          </a:xfrm>
          <a:prstGeom prst="bentConnector2">
            <a:avLst/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순서도: 처리 37"/>
          <p:cNvSpPr/>
          <p:nvPr/>
        </p:nvSpPr>
        <p:spPr>
          <a:xfrm>
            <a:off x="5796136" y="1052736"/>
            <a:ext cx="648072" cy="338554"/>
          </a:xfrm>
          <a:prstGeom prst="flowChartProcess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App SW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개발자</a:t>
            </a: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순서도: 처리 38"/>
          <p:cNvSpPr/>
          <p:nvPr/>
        </p:nvSpPr>
        <p:spPr>
          <a:xfrm>
            <a:off x="4283968" y="1772816"/>
            <a:ext cx="792088" cy="184666"/>
          </a:xfrm>
          <a:prstGeom prst="flowChartProcess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DB</a:t>
            </a: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관리자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" name="직선 연결선 12"/>
          <p:cNvCxnSpPr>
            <a:stCxn id="42" idx="3"/>
          </p:cNvCxnSpPr>
          <p:nvPr/>
        </p:nvCxnSpPr>
        <p:spPr>
          <a:xfrm>
            <a:off x="4680012" y="2636912"/>
            <a:ext cx="36004" cy="2880320"/>
          </a:xfrm>
          <a:prstGeom prst="line">
            <a:avLst/>
          </a:prstGeom>
          <a:ln>
            <a:headEnd type="arrow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81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순서도: 처리 223"/>
          <p:cNvSpPr/>
          <p:nvPr/>
        </p:nvSpPr>
        <p:spPr>
          <a:xfrm>
            <a:off x="696531" y="4168655"/>
            <a:ext cx="346646" cy="374380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</p:txBody>
      </p:sp>
      <p:sp>
        <p:nvSpPr>
          <p:cNvPr id="222" name="순서도: 처리 221"/>
          <p:cNvSpPr/>
          <p:nvPr/>
        </p:nvSpPr>
        <p:spPr>
          <a:xfrm>
            <a:off x="4278383" y="4164938"/>
            <a:ext cx="728437" cy="229941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723" y="1000289"/>
            <a:ext cx="6741098" cy="351262"/>
          </a:xfrm>
        </p:spPr>
        <p:txBody>
          <a:bodyPr>
            <a:noAutofit/>
          </a:bodyPr>
          <a:lstStyle/>
          <a:p>
            <a:pPr fontAlgn="base"/>
            <a:r>
              <a:rPr lang="en-US" altLang="ko-KR" sz="1200"/>
              <a:t>[[ sw</a:t>
            </a:r>
            <a:r>
              <a:rPr lang="ko-KR" altLang="en-US" sz="1200"/>
              <a:t>시스템 종류 </a:t>
            </a:r>
            <a:r>
              <a:rPr lang="en-US" altLang="ko-KR" sz="1200"/>
              <a:t>]]</a:t>
            </a:r>
            <a:r>
              <a:rPr lang="ko-KR" altLang="en-US" sz="1200"/>
              <a:t/>
            </a:r>
            <a:br>
              <a:rPr lang="ko-KR" altLang="en-US" sz="1200"/>
            </a:br>
            <a:r>
              <a:rPr lang="ko-KR" altLang="en-US" sz="1200"/>
              <a:t>⚆ </a:t>
            </a:r>
            <a:r>
              <a:rPr lang="en-US" altLang="ko-KR" sz="1200"/>
              <a:t>(</a:t>
            </a:r>
            <a:r>
              <a:rPr lang="ko-KR" altLang="en-US" sz="1200"/>
              <a:t>네트워크</a:t>
            </a:r>
            <a:r>
              <a:rPr lang="en-US" altLang="ko-KR" sz="1200"/>
              <a:t>x) </a:t>
            </a:r>
            <a:r>
              <a:rPr lang="ko-KR" altLang="en-US" sz="1200"/>
              <a:t>단독 시스템 </a:t>
            </a:r>
            <a:r>
              <a:rPr lang="en-US" altLang="ko-KR" sz="1200"/>
              <a:t>:   </a:t>
            </a:r>
            <a:r>
              <a:rPr lang="ko-KR" altLang="en-US" sz="1200"/>
              <a:t>메모장</a:t>
            </a:r>
            <a:r>
              <a:rPr lang="en-US" altLang="ko-KR" sz="1200"/>
              <a:t>, </a:t>
            </a:r>
            <a:r>
              <a:rPr lang="ko-KR" altLang="en-US" sz="1200"/>
              <a:t>그림판</a:t>
            </a:r>
            <a:r>
              <a:rPr lang="en-US" altLang="ko-KR" sz="1200"/>
              <a:t>, </a:t>
            </a:r>
            <a:r>
              <a:rPr lang="ko-KR" altLang="en-US" sz="1200"/>
              <a:t>엑셀</a:t>
            </a:r>
            <a:r>
              <a:rPr lang="en-US" altLang="ko-KR" sz="1200"/>
              <a:t>, </a:t>
            </a:r>
            <a:r>
              <a:rPr lang="ko-KR" altLang="en-US" sz="1200"/>
              <a:t>워드</a:t>
            </a:r>
            <a:r>
              <a:rPr lang="en-US" altLang="ko-KR" sz="1200"/>
              <a:t>, PPT </a:t>
            </a:r>
            <a:r>
              <a:rPr lang="en-US" altLang="ko-KR" sz="1200" smtClean="0"/>
              <a:t>..... (stand alone)</a:t>
            </a:r>
            <a:endParaRPr lang="en-US" altLang="ko-KR" sz="1200"/>
          </a:p>
        </p:txBody>
      </p:sp>
      <p:sp>
        <p:nvSpPr>
          <p:cNvPr id="16" name="순서도: 처리 15"/>
          <p:cNvSpPr/>
          <p:nvPr/>
        </p:nvSpPr>
        <p:spPr>
          <a:xfrm>
            <a:off x="4514446" y="2297751"/>
            <a:ext cx="467504" cy="163813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VS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6" name="꺾인 연결선 25"/>
          <p:cNvCxnSpPr>
            <a:stCxn id="16" idx="3"/>
            <a:endCxn id="124" idx="3"/>
          </p:cNvCxnSpPr>
          <p:nvPr/>
        </p:nvCxnSpPr>
        <p:spPr>
          <a:xfrm>
            <a:off x="4981950" y="2379658"/>
            <a:ext cx="1714283" cy="705806"/>
          </a:xfrm>
          <a:prstGeom prst="bentConnector2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순서도: 처리 30"/>
          <p:cNvSpPr/>
          <p:nvPr/>
        </p:nvSpPr>
        <p:spPr>
          <a:xfrm>
            <a:off x="4491070" y="2705510"/>
            <a:ext cx="514255" cy="263823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[c.vbp]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VB+SQL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4" name="꺾인 연결선 43"/>
          <p:cNvCxnSpPr>
            <a:stCxn id="31" idx="0"/>
            <a:endCxn id="16" idx="2"/>
          </p:cNvCxnSpPr>
          <p:nvPr/>
        </p:nvCxnSpPr>
        <p:spPr>
          <a:xfrm rot="5400000" flipH="1" flipV="1">
            <a:off x="4626225" y="2583537"/>
            <a:ext cx="243946" cy="1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순서도: 처리 51"/>
          <p:cNvSpPr/>
          <p:nvPr/>
        </p:nvSpPr>
        <p:spPr>
          <a:xfrm>
            <a:off x="4100566" y="2297751"/>
            <a:ext cx="351243" cy="163813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Eclipse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3" name="순서도: 처리 52"/>
          <p:cNvSpPr/>
          <p:nvPr/>
        </p:nvSpPr>
        <p:spPr>
          <a:xfrm>
            <a:off x="3765838" y="2704643"/>
            <a:ext cx="514255" cy="263823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[b.java]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Java+SQL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54" name="꺾인 연결선 53"/>
          <p:cNvCxnSpPr>
            <a:stCxn id="53" idx="0"/>
            <a:endCxn id="52" idx="2"/>
          </p:cNvCxnSpPr>
          <p:nvPr/>
        </p:nvCxnSpPr>
        <p:spPr>
          <a:xfrm rot="5400000" flipH="1" flipV="1">
            <a:off x="4028038" y="2456492"/>
            <a:ext cx="243079" cy="253223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순서도: 처리 54"/>
          <p:cNvSpPr/>
          <p:nvPr/>
        </p:nvSpPr>
        <p:spPr>
          <a:xfrm>
            <a:off x="2964767" y="2297751"/>
            <a:ext cx="684473" cy="163813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SQLdeveloper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6" name="순서도: 처리 55"/>
          <p:cNvSpPr/>
          <p:nvPr/>
        </p:nvSpPr>
        <p:spPr>
          <a:xfrm>
            <a:off x="2716850" y="2705399"/>
            <a:ext cx="514255" cy="263823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[a.sql]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SQL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57" name="꺾인 연결선 56"/>
          <p:cNvCxnSpPr>
            <a:stCxn id="56" idx="0"/>
            <a:endCxn id="55" idx="2"/>
          </p:cNvCxnSpPr>
          <p:nvPr/>
        </p:nvCxnSpPr>
        <p:spPr>
          <a:xfrm rot="5400000" flipH="1" flipV="1">
            <a:off x="3018573" y="2416969"/>
            <a:ext cx="243835" cy="333026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순서도: 처리 57"/>
          <p:cNvSpPr/>
          <p:nvPr/>
        </p:nvSpPr>
        <p:spPr>
          <a:xfrm>
            <a:off x="2475408" y="2297751"/>
            <a:ext cx="467504" cy="163813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SQLplus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0" name="꺾인 연결선 59"/>
          <p:cNvCxnSpPr>
            <a:stCxn id="56" idx="0"/>
            <a:endCxn id="58" idx="2"/>
          </p:cNvCxnSpPr>
          <p:nvPr/>
        </p:nvCxnSpPr>
        <p:spPr>
          <a:xfrm rot="16200000" flipV="1">
            <a:off x="2719651" y="2451072"/>
            <a:ext cx="243836" cy="264817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순서도: 처리 60"/>
          <p:cNvSpPr/>
          <p:nvPr/>
        </p:nvSpPr>
        <p:spPr>
          <a:xfrm>
            <a:off x="3798068" y="2297751"/>
            <a:ext cx="263894" cy="163813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cmd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3" name="꺾인 연결선 62"/>
          <p:cNvCxnSpPr>
            <a:stCxn id="53" idx="0"/>
            <a:endCxn id="61" idx="2"/>
          </p:cNvCxnSpPr>
          <p:nvPr/>
        </p:nvCxnSpPr>
        <p:spPr>
          <a:xfrm rot="16200000" flipV="1">
            <a:off x="3854951" y="2536628"/>
            <a:ext cx="243079" cy="92951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순서도: 처리 63"/>
          <p:cNvSpPr/>
          <p:nvPr/>
        </p:nvSpPr>
        <p:spPr>
          <a:xfrm>
            <a:off x="3600409" y="2090702"/>
            <a:ext cx="239904" cy="163813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JDK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5" name="꺾인 연결선 64"/>
          <p:cNvCxnSpPr>
            <a:stCxn id="64" idx="1"/>
            <a:endCxn id="55" idx="0"/>
          </p:cNvCxnSpPr>
          <p:nvPr/>
        </p:nvCxnSpPr>
        <p:spPr>
          <a:xfrm rot="10800000" flipV="1">
            <a:off x="3307005" y="2172608"/>
            <a:ext cx="293405" cy="125143"/>
          </a:xfrm>
          <a:prstGeom prst="bentConnector2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꺾인 연결선 67"/>
          <p:cNvCxnSpPr>
            <a:stCxn id="64" idx="3"/>
            <a:endCxn id="61" idx="0"/>
          </p:cNvCxnSpPr>
          <p:nvPr/>
        </p:nvCxnSpPr>
        <p:spPr>
          <a:xfrm>
            <a:off x="3840313" y="2172609"/>
            <a:ext cx="89702" cy="125143"/>
          </a:xfrm>
          <a:prstGeom prst="bentConnector2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꺾인 연결선 70"/>
          <p:cNvCxnSpPr>
            <a:stCxn id="64" idx="3"/>
            <a:endCxn id="52" idx="0"/>
          </p:cNvCxnSpPr>
          <p:nvPr/>
        </p:nvCxnSpPr>
        <p:spPr>
          <a:xfrm>
            <a:off x="3840313" y="2172609"/>
            <a:ext cx="435875" cy="125143"/>
          </a:xfrm>
          <a:prstGeom prst="bentConnector2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순서도: 처리 104"/>
          <p:cNvSpPr/>
          <p:nvPr/>
        </p:nvSpPr>
        <p:spPr>
          <a:xfrm>
            <a:off x="2411760" y="1932727"/>
            <a:ext cx="2900741" cy="1089563"/>
          </a:xfrm>
          <a:prstGeom prst="flowChart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Client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11" name="꺾인 연결선 110"/>
          <p:cNvCxnSpPr>
            <a:stCxn id="127" idx="1"/>
            <a:endCxn id="31" idx="3"/>
          </p:cNvCxnSpPr>
          <p:nvPr/>
        </p:nvCxnSpPr>
        <p:spPr>
          <a:xfrm rot="10800000">
            <a:off x="5005325" y="2837423"/>
            <a:ext cx="1582816" cy="1879047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제목 1"/>
          <p:cNvSpPr txBox="1">
            <a:spLocks/>
          </p:cNvSpPr>
          <p:nvPr/>
        </p:nvSpPr>
        <p:spPr>
          <a:xfrm>
            <a:off x="404472" y="2297751"/>
            <a:ext cx="1477932" cy="2187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{</a:t>
            </a:r>
            <a:r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모바일</a:t>
            </a:r>
            <a:r>
              <a:rPr kumimoji="0" lang="en-US" altLang="ko-K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} </a:t>
            </a:r>
            <a:r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앱 </a:t>
            </a:r>
            <a:r>
              <a:rPr kumimoji="0" lang="en-US" altLang="ko-K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[CS</a:t>
            </a:r>
            <a:r>
              <a:rPr kumimoji="0" lang="ko-K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프로그램</a:t>
            </a:r>
            <a:r>
              <a:rPr kumimoji="0" lang="en-US" altLang="ko-K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]</a:t>
            </a:r>
          </a:p>
        </p:txBody>
      </p:sp>
      <p:sp>
        <p:nvSpPr>
          <p:cNvPr id="120" name="제목 1"/>
          <p:cNvSpPr txBox="1">
            <a:spLocks/>
          </p:cNvSpPr>
          <p:nvPr/>
        </p:nvSpPr>
        <p:spPr>
          <a:xfrm>
            <a:off x="402996" y="3386120"/>
            <a:ext cx="1681213" cy="2187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{</a:t>
            </a:r>
            <a:r>
              <a:rPr kumimoji="0" lang="ko-K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모바일</a:t>
            </a:r>
            <a:r>
              <a:rPr kumimoji="0" lang="en-US" altLang="ko-K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} </a:t>
            </a:r>
            <a:r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웹 </a:t>
            </a:r>
            <a:r>
              <a:rPr kumimoji="0" lang="en-US" altLang="ko-K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[Web CS</a:t>
            </a:r>
            <a:r>
              <a:rPr kumimoji="0" lang="ko-K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프로그램</a:t>
            </a:r>
            <a:r>
              <a:rPr kumimoji="0" lang="en-US" altLang="ko-K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]</a:t>
            </a:r>
          </a:p>
        </p:txBody>
      </p:sp>
      <p:sp>
        <p:nvSpPr>
          <p:cNvPr id="121" name="원통 120"/>
          <p:cNvSpPr/>
          <p:nvPr/>
        </p:nvSpPr>
        <p:spPr>
          <a:xfrm>
            <a:off x="7603996" y="3734867"/>
            <a:ext cx="292880" cy="195253"/>
          </a:xfrm>
          <a:prstGeom prst="can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DB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3" name="순서도: 처리 122"/>
          <p:cNvSpPr/>
          <p:nvPr/>
        </p:nvSpPr>
        <p:spPr>
          <a:xfrm>
            <a:off x="6444208" y="4509120"/>
            <a:ext cx="1073819" cy="485827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학교</a:t>
            </a: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병원</a:t>
            </a: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회사</a:t>
            </a: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...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4" name="구름 123"/>
          <p:cNvSpPr/>
          <p:nvPr/>
        </p:nvSpPr>
        <p:spPr>
          <a:xfrm>
            <a:off x="6372200" y="3068960"/>
            <a:ext cx="648065" cy="288652"/>
          </a:xfrm>
          <a:prstGeom prst="cloud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Internet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id/pass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25" name="꺾인 연결선 124"/>
          <p:cNvCxnSpPr>
            <a:stCxn id="124" idx="0"/>
            <a:endCxn id="122" idx="1"/>
          </p:cNvCxnSpPr>
          <p:nvPr/>
        </p:nvCxnSpPr>
        <p:spPr>
          <a:xfrm flipV="1">
            <a:off x="7019725" y="3180634"/>
            <a:ext cx="568216" cy="32652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꺾인 연결선 125"/>
          <p:cNvCxnSpPr>
            <a:stCxn id="144" idx="3"/>
            <a:endCxn id="124" idx="1"/>
          </p:cNvCxnSpPr>
          <p:nvPr/>
        </p:nvCxnSpPr>
        <p:spPr>
          <a:xfrm flipV="1">
            <a:off x="4972292" y="3357305"/>
            <a:ext cx="1723941" cy="958971"/>
          </a:xfrm>
          <a:prstGeom prst="bentConnector2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순서도: 처리 126"/>
          <p:cNvSpPr/>
          <p:nvPr/>
        </p:nvSpPr>
        <p:spPr>
          <a:xfrm>
            <a:off x="6588141" y="4584557"/>
            <a:ext cx="362135" cy="263823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프로세스</a:t>
            </a:r>
            <a:endParaRPr kumimoji="0" lang="en-US" altLang="ko-KR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모델링</a:t>
            </a:r>
          </a:p>
        </p:txBody>
      </p:sp>
      <p:sp>
        <p:nvSpPr>
          <p:cNvPr id="128" name="순서도: 처리 127"/>
          <p:cNvSpPr/>
          <p:nvPr/>
        </p:nvSpPr>
        <p:spPr>
          <a:xfrm>
            <a:off x="7016480" y="4584557"/>
            <a:ext cx="386233" cy="263823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데이터</a:t>
            </a:r>
            <a:endParaRPr kumimoji="0" lang="en-US" altLang="ko-KR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모델링</a:t>
            </a:r>
          </a:p>
        </p:txBody>
      </p:sp>
      <p:sp>
        <p:nvSpPr>
          <p:cNvPr id="129" name="순서도: 처리 128"/>
          <p:cNvSpPr/>
          <p:nvPr/>
        </p:nvSpPr>
        <p:spPr>
          <a:xfrm>
            <a:off x="4139815" y="4844600"/>
            <a:ext cx="351243" cy="101715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Eclipse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0" name="순서도: 처리 129"/>
          <p:cNvSpPr/>
          <p:nvPr/>
        </p:nvSpPr>
        <p:spPr>
          <a:xfrm>
            <a:off x="4639988" y="4856091"/>
            <a:ext cx="351243" cy="239839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[c.jsp]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JSP+SQL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1" name="꺾인 연결선 130"/>
          <p:cNvCxnSpPr>
            <a:stCxn id="130" idx="1"/>
            <a:endCxn id="129" idx="3"/>
          </p:cNvCxnSpPr>
          <p:nvPr/>
        </p:nvCxnSpPr>
        <p:spPr>
          <a:xfrm rot="10800000">
            <a:off x="4491059" y="4895457"/>
            <a:ext cx="148930" cy="80553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순서도: 처리 131"/>
          <p:cNvSpPr/>
          <p:nvPr/>
        </p:nvSpPr>
        <p:spPr>
          <a:xfrm>
            <a:off x="4139815" y="4954324"/>
            <a:ext cx="351242" cy="105866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메모장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3" name="꺾인 연결선 132"/>
          <p:cNvCxnSpPr>
            <a:stCxn id="130" idx="1"/>
            <a:endCxn id="132" idx="3"/>
          </p:cNvCxnSpPr>
          <p:nvPr/>
        </p:nvCxnSpPr>
        <p:spPr>
          <a:xfrm rot="10800000" flipV="1">
            <a:off x="4491057" y="4976010"/>
            <a:ext cx="148931" cy="31247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순서도: 처리 133"/>
          <p:cNvSpPr/>
          <p:nvPr/>
        </p:nvSpPr>
        <p:spPr>
          <a:xfrm>
            <a:off x="3725294" y="4627291"/>
            <a:ext cx="646530" cy="131871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JDK+tomcat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5" name="꺾인 연결선 134"/>
          <p:cNvCxnSpPr>
            <a:stCxn id="134" idx="2"/>
            <a:endCxn id="132" idx="1"/>
          </p:cNvCxnSpPr>
          <p:nvPr/>
        </p:nvCxnSpPr>
        <p:spPr>
          <a:xfrm rot="16200000" flipH="1">
            <a:off x="3970140" y="4837581"/>
            <a:ext cx="248095" cy="91256"/>
          </a:xfrm>
          <a:prstGeom prst="bentConnector2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꺾인 연결선 135"/>
          <p:cNvCxnSpPr>
            <a:stCxn id="134" idx="2"/>
            <a:endCxn id="129" idx="1"/>
          </p:cNvCxnSpPr>
          <p:nvPr/>
        </p:nvCxnSpPr>
        <p:spPr>
          <a:xfrm rot="16200000" flipH="1">
            <a:off x="4026040" y="4781681"/>
            <a:ext cx="136295" cy="91256"/>
          </a:xfrm>
          <a:prstGeom prst="bentConnector2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순서도: 처리 136"/>
          <p:cNvSpPr/>
          <p:nvPr/>
        </p:nvSpPr>
        <p:spPr>
          <a:xfrm>
            <a:off x="7308304" y="2924944"/>
            <a:ext cx="886281" cy="1089563"/>
          </a:xfrm>
          <a:prstGeom prst="flowChart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DB Server 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8" name="순서도: 처리 137"/>
          <p:cNvSpPr/>
          <p:nvPr/>
        </p:nvSpPr>
        <p:spPr>
          <a:xfrm>
            <a:off x="2911612" y="3917009"/>
            <a:ext cx="2177408" cy="1289683"/>
          </a:xfrm>
          <a:prstGeom prst="flowChart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Web Container(tomcat)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9" name="꺾인 연결선 138"/>
          <p:cNvCxnSpPr>
            <a:stCxn id="128" idx="3"/>
            <a:endCxn id="121" idx="3"/>
          </p:cNvCxnSpPr>
          <p:nvPr/>
        </p:nvCxnSpPr>
        <p:spPr>
          <a:xfrm flipV="1">
            <a:off x="7402713" y="3930120"/>
            <a:ext cx="347723" cy="786349"/>
          </a:xfrm>
          <a:prstGeom prst="bentConnector2">
            <a:avLst/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꺾인 연결선 139"/>
          <p:cNvCxnSpPr>
            <a:stCxn id="127" idx="1"/>
            <a:endCxn id="130" idx="3"/>
          </p:cNvCxnSpPr>
          <p:nvPr/>
        </p:nvCxnSpPr>
        <p:spPr>
          <a:xfrm rot="10800000" flipV="1">
            <a:off x="4991231" y="4716469"/>
            <a:ext cx="1596910" cy="259542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꺾인 연결선 140"/>
          <p:cNvCxnSpPr>
            <a:stCxn id="121" idx="1"/>
            <a:endCxn id="122" idx="2"/>
          </p:cNvCxnSpPr>
          <p:nvPr/>
        </p:nvCxnSpPr>
        <p:spPr>
          <a:xfrm rot="5400000" flipH="1" flipV="1">
            <a:off x="7524831" y="3506579"/>
            <a:ext cx="453893" cy="2682"/>
          </a:xfrm>
          <a:prstGeom prst="bentConnector3">
            <a:avLst>
              <a:gd name="adj1" fmla="val 50000"/>
            </a:avLst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순서도: 처리 141"/>
          <p:cNvSpPr/>
          <p:nvPr/>
        </p:nvSpPr>
        <p:spPr>
          <a:xfrm>
            <a:off x="635938" y="4139980"/>
            <a:ext cx="377207" cy="365024"/>
          </a:xfrm>
          <a:prstGeom prst="flowChartProcess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[WB]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Chrome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IE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</p:txBody>
      </p:sp>
      <p:sp>
        <p:nvSpPr>
          <p:cNvPr id="143" name="순서도: 처리 142"/>
          <p:cNvSpPr/>
          <p:nvPr/>
        </p:nvSpPr>
        <p:spPr>
          <a:xfrm>
            <a:off x="3061876" y="4208319"/>
            <a:ext cx="569923" cy="222927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[WS] </a:t>
            </a:r>
            <a:r>
              <a:rPr kumimoji="0" lang="ko-KR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정적문서</a:t>
            </a:r>
            <a:endParaRPr kumimoji="0" lang="en-US" altLang="ko-KR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Apache, IIS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</p:txBody>
      </p:sp>
      <p:sp>
        <p:nvSpPr>
          <p:cNvPr id="144" name="순서도: 처리 143"/>
          <p:cNvSpPr/>
          <p:nvPr/>
        </p:nvSpPr>
        <p:spPr>
          <a:xfrm>
            <a:off x="4243855" y="4201305"/>
            <a:ext cx="728437" cy="229941"/>
          </a:xfrm>
          <a:prstGeom prst="flowChartProcess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[WAS] </a:t>
            </a:r>
            <a:r>
              <a:rPr kumimoji="0" lang="ko-KR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동적문서</a:t>
            </a:r>
            <a:endParaRPr kumimoji="0" lang="en-US" altLang="ko-KR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WebLogic,Jeus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</p:txBody>
      </p:sp>
      <p:sp>
        <p:nvSpPr>
          <p:cNvPr id="145" name="순서도: 처리 144"/>
          <p:cNvSpPr/>
          <p:nvPr/>
        </p:nvSpPr>
        <p:spPr>
          <a:xfrm>
            <a:off x="467723" y="3997715"/>
            <a:ext cx="925860" cy="1255132"/>
          </a:xfrm>
          <a:prstGeom prst="flowChart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WebClient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6" name="순서도: 처리 145"/>
          <p:cNvSpPr/>
          <p:nvPr/>
        </p:nvSpPr>
        <p:spPr>
          <a:xfrm>
            <a:off x="3012993" y="4856091"/>
            <a:ext cx="351243" cy="239839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[a.html]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HTML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7" name="순서도: 처리 146"/>
          <p:cNvSpPr/>
          <p:nvPr/>
        </p:nvSpPr>
        <p:spPr>
          <a:xfrm>
            <a:off x="3403232" y="4856091"/>
            <a:ext cx="351243" cy="239839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[b.jpg]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이미지</a:t>
            </a:r>
          </a:p>
        </p:txBody>
      </p:sp>
      <p:cxnSp>
        <p:nvCxnSpPr>
          <p:cNvPr id="148" name="꺾인 연결선 147"/>
          <p:cNvCxnSpPr>
            <a:stCxn id="142" idx="3"/>
            <a:endCxn id="149" idx="2"/>
          </p:cNvCxnSpPr>
          <p:nvPr/>
        </p:nvCxnSpPr>
        <p:spPr>
          <a:xfrm flipV="1">
            <a:off x="1013144" y="4320078"/>
            <a:ext cx="663183" cy="2414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구름 148"/>
          <p:cNvSpPr/>
          <p:nvPr/>
        </p:nvSpPr>
        <p:spPr>
          <a:xfrm>
            <a:off x="1673782" y="4165016"/>
            <a:ext cx="820856" cy="310124"/>
          </a:xfrm>
          <a:prstGeom prst="cloud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Internet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http://ip/a.jsp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50" name="꺾인 연결선 149"/>
          <p:cNvCxnSpPr>
            <a:stCxn id="149" idx="0"/>
            <a:endCxn id="143" idx="1"/>
          </p:cNvCxnSpPr>
          <p:nvPr/>
        </p:nvCxnSpPr>
        <p:spPr>
          <a:xfrm flipV="1">
            <a:off x="2493953" y="4319782"/>
            <a:ext cx="567923" cy="296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꺾인 연결선 150"/>
          <p:cNvCxnSpPr>
            <a:stCxn id="143" idx="3"/>
            <a:endCxn id="144" idx="1"/>
          </p:cNvCxnSpPr>
          <p:nvPr/>
        </p:nvCxnSpPr>
        <p:spPr>
          <a:xfrm flipV="1">
            <a:off x="3631799" y="4316276"/>
            <a:ext cx="612056" cy="3507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꺾인 연결선 151"/>
          <p:cNvCxnSpPr>
            <a:stCxn id="146" idx="0"/>
            <a:endCxn id="143" idx="2"/>
          </p:cNvCxnSpPr>
          <p:nvPr/>
        </p:nvCxnSpPr>
        <p:spPr>
          <a:xfrm rot="5400000" flipH="1" flipV="1">
            <a:off x="3055305" y="4564557"/>
            <a:ext cx="424844" cy="158223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꺾인 연결선 152"/>
          <p:cNvCxnSpPr>
            <a:stCxn id="147" idx="0"/>
            <a:endCxn id="143" idx="2"/>
          </p:cNvCxnSpPr>
          <p:nvPr/>
        </p:nvCxnSpPr>
        <p:spPr>
          <a:xfrm rot="16200000" flipV="1">
            <a:off x="3250424" y="4527661"/>
            <a:ext cx="424844" cy="232016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순서도: 처리 193"/>
          <p:cNvSpPr/>
          <p:nvPr/>
        </p:nvSpPr>
        <p:spPr>
          <a:xfrm>
            <a:off x="613681" y="4643668"/>
            <a:ext cx="421721" cy="539903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HTML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css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JS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(Vue.js)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</p:txBody>
      </p:sp>
      <p:cxnSp>
        <p:nvCxnSpPr>
          <p:cNvPr id="195" name="꺾인 연결선 194"/>
          <p:cNvCxnSpPr>
            <a:stCxn id="194" idx="0"/>
            <a:endCxn id="142" idx="2"/>
          </p:cNvCxnSpPr>
          <p:nvPr/>
        </p:nvCxnSpPr>
        <p:spPr>
          <a:xfrm rot="5400000" flipH="1" flipV="1">
            <a:off x="755209" y="4574336"/>
            <a:ext cx="138665" cy="9525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꺾인 연결선 200"/>
          <p:cNvCxnSpPr>
            <a:stCxn id="130" idx="0"/>
            <a:endCxn id="144" idx="2"/>
          </p:cNvCxnSpPr>
          <p:nvPr/>
        </p:nvCxnSpPr>
        <p:spPr>
          <a:xfrm rot="16200000" flipV="1">
            <a:off x="4499420" y="4539901"/>
            <a:ext cx="424844" cy="207536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순서도: 처리 208"/>
          <p:cNvSpPr/>
          <p:nvPr/>
        </p:nvSpPr>
        <p:spPr>
          <a:xfrm>
            <a:off x="4139815" y="5204767"/>
            <a:ext cx="351242" cy="105866"/>
          </a:xfrm>
          <a:prstGeom prst="flowChartProcess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(Spring)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0" name="순서도: 처리 209"/>
          <p:cNvSpPr/>
          <p:nvPr/>
        </p:nvSpPr>
        <p:spPr>
          <a:xfrm>
            <a:off x="3091970" y="5210337"/>
            <a:ext cx="809819" cy="106539"/>
          </a:xfrm>
          <a:prstGeom prst="flowChartProcess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Python+(Django)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2" name="순서도: 처리 121"/>
          <p:cNvSpPr/>
          <p:nvPr/>
        </p:nvSpPr>
        <p:spPr>
          <a:xfrm>
            <a:off x="7587941" y="3080295"/>
            <a:ext cx="330353" cy="200678"/>
          </a:xfrm>
          <a:prstGeom prst="flowChartProcess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DBMS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27" name="꺾인 연결선 226"/>
          <p:cNvCxnSpPr>
            <a:stCxn id="234" idx="1"/>
            <a:endCxn id="120" idx="1"/>
          </p:cNvCxnSpPr>
          <p:nvPr/>
        </p:nvCxnSpPr>
        <p:spPr>
          <a:xfrm rot="10800000" flipV="1">
            <a:off x="402997" y="1533454"/>
            <a:ext cx="51050" cy="1962026"/>
          </a:xfrm>
          <a:prstGeom prst="bentConnector3">
            <a:avLst>
              <a:gd name="adj1" fmla="val 435846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꺾인 연결선 229"/>
          <p:cNvCxnSpPr>
            <a:stCxn id="234" idx="1"/>
            <a:endCxn id="119" idx="1"/>
          </p:cNvCxnSpPr>
          <p:nvPr/>
        </p:nvCxnSpPr>
        <p:spPr>
          <a:xfrm rot="10800000" flipV="1">
            <a:off x="404473" y="1533454"/>
            <a:ext cx="49574" cy="873657"/>
          </a:xfrm>
          <a:prstGeom prst="bentConnector3">
            <a:avLst>
              <a:gd name="adj1" fmla="val 445845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제목 1"/>
          <p:cNvSpPr txBox="1">
            <a:spLocks/>
          </p:cNvSpPr>
          <p:nvPr/>
        </p:nvSpPr>
        <p:spPr>
          <a:xfrm>
            <a:off x="454046" y="1399702"/>
            <a:ext cx="3528627" cy="2675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⚆ 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(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네트워크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o) 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ㅇㅇ정보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[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제공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/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관리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]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시스템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:</a:t>
            </a:r>
          </a:p>
        </p:txBody>
      </p:sp>
      <p:sp>
        <p:nvSpPr>
          <p:cNvPr id="81" name="순서도: 처리 80"/>
          <p:cNvSpPr/>
          <p:nvPr/>
        </p:nvSpPr>
        <p:spPr>
          <a:xfrm>
            <a:off x="7955518" y="3051841"/>
            <a:ext cx="408976" cy="296246"/>
          </a:xfrm>
          <a:prstGeom prst="flowChartProcess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SQL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PL/SQL</a:t>
            </a:r>
            <a:endParaRPr kumimoji="0" lang="ko-KR" alt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1" name="순서도: 처리 90"/>
          <p:cNvSpPr/>
          <p:nvPr/>
        </p:nvSpPr>
        <p:spPr>
          <a:xfrm>
            <a:off x="5796136" y="4581128"/>
            <a:ext cx="648072" cy="338554"/>
          </a:xfrm>
          <a:prstGeom prst="flowChartProcess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SW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개발자</a:t>
            </a: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2" name="순서도: 처리 91"/>
          <p:cNvSpPr/>
          <p:nvPr/>
        </p:nvSpPr>
        <p:spPr>
          <a:xfrm>
            <a:off x="7524328" y="4732838"/>
            <a:ext cx="792088" cy="169277"/>
          </a:xfrm>
          <a:prstGeom prst="flowChartProcess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DB</a:t>
            </a:r>
            <a:r>
              <a:rPr kumimoji="0" lang="ko-KR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설계자</a:t>
            </a: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3" name="순서도: 처리 92"/>
          <p:cNvSpPr/>
          <p:nvPr/>
        </p:nvSpPr>
        <p:spPr>
          <a:xfrm>
            <a:off x="7380312" y="2708920"/>
            <a:ext cx="792088" cy="184666"/>
          </a:xfrm>
          <a:prstGeom prst="flowChartProcess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DB</a:t>
            </a: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관리자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4" name="순서도: 처리 93"/>
          <p:cNvSpPr/>
          <p:nvPr/>
        </p:nvSpPr>
        <p:spPr>
          <a:xfrm>
            <a:off x="539552" y="3717032"/>
            <a:ext cx="792088" cy="184666"/>
          </a:xfrm>
          <a:prstGeom prst="flowChartProcess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smtClean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IS</a:t>
            </a:r>
            <a:r>
              <a:rPr lang="ko-KR" altLang="en-US" sz="1200" smtClean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사용자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5" name="순서도: 처리 94"/>
          <p:cNvSpPr/>
          <p:nvPr/>
        </p:nvSpPr>
        <p:spPr>
          <a:xfrm>
            <a:off x="3571345" y="1700808"/>
            <a:ext cx="792088" cy="184666"/>
          </a:xfrm>
          <a:prstGeom prst="flowChartProcess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smtClean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IS</a:t>
            </a:r>
            <a:r>
              <a:rPr lang="ko-KR" altLang="en-US" sz="1200" smtClean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사용자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9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순서도: 처리 31"/>
          <p:cNvSpPr/>
          <p:nvPr/>
        </p:nvSpPr>
        <p:spPr>
          <a:xfrm>
            <a:off x="2637873" y="3504773"/>
            <a:ext cx="2648313" cy="171307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프로세스모델링 </a:t>
            </a:r>
            <a:r>
              <a:rPr kumimoji="0" lang="en-US" altLang="ko-K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업무의 처리절차</a:t>
            </a:r>
            <a:r>
              <a:rPr kumimoji="0" lang="en-US" altLang="ko-K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흐름관점</a:t>
            </a:r>
            <a:r>
              <a:rPr kumimoji="0" lang="en-US" altLang="ko-K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process, how)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순서도: 처리 32"/>
          <p:cNvSpPr/>
          <p:nvPr/>
        </p:nvSpPr>
        <p:spPr>
          <a:xfrm>
            <a:off x="2624110" y="4501420"/>
            <a:ext cx="2648781" cy="176348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데이터모델링 </a:t>
            </a:r>
            <a:r>
              <a:rPr kumimoji="0" lang="en-US" altLang="ko-K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데이터관점 </a:t>
            </a:r>
            <a:r>
              <a:rPr kumimoji="0" lang="en-US" altLang="ko-K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data, what )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9" name="구름 148"/>
          <p:cNvSpPr/>
          <p:nvPr/>
        </p:nvSpPr>
        <p:spPr>
          <a:xfrm>
            <a:off x="391248" y="3798607"/>
            <a:ext cx="767120" cy="549871"/>
          </a:xfrm>
          <a:prstGeom prst="cloud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현실세계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학교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병원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회사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...</a:t>
            </a:r>
            <a:endParaRPr kumimoji="0" lang="ko-KR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2" name="꺾인 연결선 81"/>
          <p:cNvCxnSpPr>
            <a:stCxn id="307" idx="3"/>
            <a:endCxn id="47" idx="1"/>
          </p:cNvCxnSpPr>
          <p:nvPr/>
        </p:nvCxnSpPr>
        <p:spPr>
          <a:xfrm>
            <a:off x="1620954" y="4071821"/>
            <a:ext cx="134469" cy="12683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순서도: 처리 84"/>
          <p:cNvSpPr/>
          <p:nvPr/>
        </p:nvSpPr>
        <p:spPr>
          <a:xfrm>
            <a:off x="2623496" y="5363214"/>
            <a:ext cx="844023" cy="76073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[ERD 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모델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9" name="원통 88"/>
          <p:cNvSpPr/>
          <p:nvPr/>
        </p:nvSpPr>
        <p:spPr>
          <a:xfrm>
            <a:off x="6135262" y="4392710"/>
            <a:ext cx="403356" cy="410955"/>
          </a:xfrm>
          <a:prstGeom prst="can">
            <a:avLst>
              <a:gd name="adj" fmla="val 7460"/>
            </a:avLst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DB</a:t>
            </a:r>
            <a:endParaRPr kumimoji="0" lang="ko-KR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</p:txBody>
      </p:sp>
      <p:sp>
        <p:nvSpPr>
          <p:cNvPr id="90" name="순서도: 처리 89"/>
          <p:cNvSpPr/>
          <p:nvPr/>
        </p:nvSpPr>
        <p:spPr>
          <a:xfrm>
            <a:off x="5977970" y="4027533"/>
            <a:ext cx="677974" cy="905935"/>
          </a:xfrm>
          <a:prstGeom prst="flowChartProcess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DB System</a:t>
            </a:r>
            <a:endParaRPr kumimoji="0" lang="ko-KR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</p:txBody>
      </p:sp>
      <p:cxnSp>
        <p:nvCxnSpPr>
          <p:cNvPr id="91" name="꺾인 연결선 90"/>
          <p:cNvCxnSpPr>
            <a:stCxn id="89" idx="1"/>
            <a:endCxn id="92" idx="2"/>
          </p:cNvCxnSpPr>
          <p:nvPr/>
        </p:nvCxnSpPr>
        <p:spPr>
          <a:xfrm rot="16200000" flipV="1">
            <a:off x="6270850" y="4326619"/>
            <a:ext cx="129272" cy="2909"/>
          </a:xfrm>
          <a:prstGeom prst="bentConnector3">
            <a:avLst>
              <a:gd name="adj1" fmla="val 50000"/>
            </a:avLst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순서도: 처리 91"/>
          <p:cNvSpPr/>
          <p:nvPr/>
        </p:nvSpPr>
        <p:spPr>
          <a:xfrm>
            <a:off x="6156134" y="4096814"/>
            <a:ext cx="355794" cy="16662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DBMS</a:t>
            </a:r>
            <a:endParaRPr kumimoji="0" lang="ko-KR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</p:txBody>
      </p:sp>
      <p:sp>
        <p:nvSpPr>
          <p:cNvPr id="93" name="순서도: 처리 92"/>
          <p:cNvSpPr/>
          <p:nvPr/>
        </p:nvSpPr>
        <p:spPr>
          <a:xfrm>
            <a:off x="5951330" y="3519378"/>
            <a:ext cx="361479" cy="146811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00" smtClean="0">
                <a:solidFill>
                  <a:prstClr val="black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App</a:t>
            </a:r>
            <a:r>
              <a:rPr lang="ko-KR" altLang="en-US" sz="800" smtClean="0">
                <a:solidFill>
                  <a:prstClr val="black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개발</a:t>
            </a:r>
            <a:endParaRPr kumimoji="0" lang="ko-KR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</p:txBody>
      </p:sp>
      <p:sp>
        <p:nvSpPr>
          <p:cNvPr id="94" name="순서도: 처리 93"/>
          <p:cNvSpPr/>
          <p:nvPr/>
        </p:nvSpPr>
        <p:spPr>
          <a:xfrm>
            <a:off x="6339613" y="3519378"/>
            <a:ext cx="377475" cy="146811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Web</a:t>
            </a: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개발</a:t>
            </a:r>
            <a:endParaRPr kumimoji="0" lang="ko-KR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</p:txBody>
      </p:sp>
      <p:cxnSp>
        <p:nvCxnSpPr>
          <p:cNvPr id="95" name="꺾인 연결선 94"/>
          <p:cNvCxnSpPr>
            <a:stCxn id="93" idx="2"/>
            <a:endCxn id="92" idx="0"/>
          </p:cNvCxnSpPr>
          <p:nvPr/>
        </p:nvCxnSpPr>
        <p:spPr>
          <a:xfrm rot="16200000" flipH="1">
            <a:off x="6017738" y="3780520"/>
            <a:ext cx="430625" cy="201961"/>
          </a:xfrm>
          <a:prstGeom prst="bentConnector3">
            <a:avLst>
              <a:gd name="adj1" fmla="val 50000"/>
            </a:avLst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꺾인 연결선 95"/>
          <p:cNvCxnSpPr>
            <a:stCxn id="94" idx="2"/>
            <a:endCxn id="92" idx="0"/>
          </p:cNvCxnSpPr>
          <p:nvPr/>
        </p:nvCxnSpPr>
        <p:spPr>
          <a:xfrm rot="5400000">
            <a:off x="6215879" y="3784341"/>
            <a:ext cx="430625" cy="194320"/>
          </a:xfrm>
          <a:prstGeom prst="bentConnector3">
            <a:avLst>
              <a:gd name="adj1" fmla="val 50000"/>
            </a:avLst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꺾인 연결선 97"/>
          <p:cNvCxnSpPr>
            <a:stCxn id="33" idx="3"/>
            <a:endCxn id="89" idx="2"/>
          </p:cNvCxnSpPr>
          <p:nvPr/>
        </p:nvCxnSpPr>
        <p:spPr>
          <a:xfrm>
            <a:off x="5272891" y="4589594"/>
            <a:ext cx="862371" cy="8594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꺾인 연결선 100"/>
          <p:cNvCxnSpPr>
            <a:stCxn id="32" idx="3"/>
            <a:endCxn id="93" idx="1"/>
          </p:cNvCxnSpPr>
          <p:nvPr/>
        </p:nvCxnSpPr>
        <p:spPr>
          <a:xfrm>
            <a:off x="5286186" y="3590427"/>
            <a:ext cx="665144" cy="2357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순서도: 처리 105"/>
          <p:cNvSpPr/>
          <p:nvPr/>
        </p:nvSpPr>
        <p:spPr>
          <a:xfrm>
            <a:off x="2672777" y="5849667"/>
            <a:ext cx="297689" cy="200301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학생</a:t>
            </a:r>
            <a:endParaRPr kumimoji="0" lang="ko-KR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</p:txBody>
      </p:sp>
      <p:sp>
        <p:nvSpPr>
          <p:cNvPr id="108" name="순서도: 처리 107"/>
          <p:cNvSpPr/>
          <p:nvPr/>
        </p:nvSpPr>
        <p:spPr>
          <a:xfrm>
            <a:off x="3122183" y="5861412"/>
            <a:ext cx="297689" cy="200301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학과</a:t>
            </a:r>
            <a:endParaRPr kumimoji="0" lang="ko-KR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</p:txBody>
      </p:sp>
      <p:sp>
        <p:nvSpPr>
          <p:cNvPr id="17" name="다이아몬드 16"/>
          <p:cNvSpPr/>
          <p:nvPr/>
        </p:nvSpPr>
        <p:spPr>
          <a:xfrm>
            <a:off x="2904295" y="5517232"/>
            <a:ext cx="254470" cy="284807"/>
          </a:xfrm>
          <a:prstGeom prst="diamond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소속</a:t>
            </a:r>
            <a:endParaRPr kumimoji="0" lang="ko-KR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체" panose="020B0609000101010101" pitchFamily="49" charset="-127"/>
              <a:ea typeface="굴림체" panose="020B0609000101010101" pitchFamily="49" charset="-127"/>
              <a:cs typeface="+mn-cs"/>
            </a:endParaRPr>
          </a:p>
        </p:txBody>
      </p:sp>
      <p:cxnSp>
        <p:nvCxnSpPr>
          <p:cNvPr id="109" name="꺾인 연결선 108"/>
          <p:cNvCxnSpPr>
            <a:stCxn id="106" idx="0"/>
            <a:endCxn id="17" idx="1"/>
          </p:cNvCxnSpPr>
          <p:nvPr/>
        </p:nvCxnSpPr>
        <p:spPr>
          <a:xfrm rot="5400000" flipH="1" flipV="1">
            <a:off x="2767943" y="5713316"/>
            <a:ext cx="190031" cy="82673"/>
          </a:xfrm>
          <a:prstGeom prst="bentConnector2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꺾인 연결선 111"/>
          <p:cNvCxnSpPr>
            <a:stCxn id="17" idx="3"/>
            <a:endCxn id="108" idx="0"/>
          </p:cNvCxnSpPr>
          <p:nvPr/>
        </p:nvCxnSpPr>
        <p:spPr>
          <a:xfrm>
            <a:off x="3158765" y="5659636"/>
            <a:ext cx="112263" cy="201776"/>
          </a:xfrm>
          <a:prstGeom prst="bentConnector2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순서도: 처리 33"/>
          <p:cNvSpPr/>
          <p:nvPr/>
        </p:nvSpPr>
        <p:spPr>
          <a:xfrm>
            <a:off x="3552029" y="5363215"/>
            <a:ext cx="1005487" cy="630838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[RDB</a:t>
            </a:r>
            <a:r>
              <a:rPr kumimoji="0" lang="ko-KR" alt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모델</a:t>
            </a: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학생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75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학번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이름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75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과번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학과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75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과번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과명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순서도: 처리 46"/>
          <p:cNvSpPr/>
          <p:nvPr/>
        </p:nvSpPr>
        <p:spPr>
          <a:xfrm>
            <a:off x="1755423" y="3799672"/>
            <a:ext cx="217306" cy="569663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업무분석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8" name="순서도: 처리 47"/>
          <p:cNvSpPr/>
          <p:nvPr/>
        </p:nvSpPr>
        <p:spPr>
          <a:xfrm>
            <a:off x="1438421" y="1971540"/>
            <a:ext cx="744492" cy="228440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요구사항</a:t>
            </a:r>
            <a:endParaRPr kumimoji="0" lang="en-US" altLang="ko-KR" sz="7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수집분석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9" name="순서도: 처리 48"/>
          <p:cNvSpPr/>
          <p:nvPr/>
        </p:nvSpPr>
        <p:spPr>
          <a:xfrm>
            <a:off x="2480247" y="1955772"/>
            <a:ext cx="2953540" cy="25128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설계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순서도: 처리 50"/>
          <p:cNvSpPr/>
          <p:nvPr/>
        </p:nvSpPr>
        <p:spPr>
          <a:xfrm>
            <a:off x="5883303" y="1930426"/>
            <a:ext cx="977556" cy="306956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구현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2" name="순서도: 처리 51"/>
          <p:cNvSpPr/>
          <p:nvPr/>
        </p:nvSpPr>
        <p:spPr>
          <a:xfrm>
            <a:off x="7154926" y="1955772"/>
            <a:ext cx="588135" cy="25128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통합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&amp;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테스트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3" name="순서도: 처리 52"/>
          <p:cNvSpPr/>
          <p:nvPr/>
        </p:nvSpPr>
        <p:spPr>
          <a:xfrm>
            <a:off x="8060726" y="1961466"/>
            <a:ext cx="831754" cy="25128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운영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&amp;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유지보수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순서도: 처리 53"/>
          <p:cNvSpPr/>
          <p:nvPr/>
        </p:nvSpPr>
        <p:spPr>
          <a:xfrm>
            <a:off x="1438422" y="919610"/>
            <a:ext cx="7454058" cy="25128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정보시스템 구축절차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2" name="꺾인 연결선 61"/>
          <p:cNvCxnSpPr>
            <a:stCxn id="47" idx="3"/>
            <a:endCxn id="32" idx="1"/>
          </p:cNvCxnSpPr>
          <p:nvPr/>
        </p:nvCxnSpPr>
        <p:spPr>
          <a:xfrm flipV="1">
            <a:off x="1972729" y="3590427"/>
            <a:ext cx="665144" cy="494077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꺾인 연결선 64"/>
          <p:cNvCxnSpPr>
            <a:stCxn id="47" idx="3"/>
            <a:endCxn id="33" idx="1"/>
          </p:cNvCxnSpPr>
          <p:nvPr/>
        </p:nvCxnSpPr>
        <p:spPr>
          <a:xfrm>
            <a:off x="1972729" y="4084504"/>
            <a:ext cx="651381" cy="505090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꺾인 연결선 68"/>
          <p:cNvCxnSpPr>
            <a:stCxn id="81" idx="0"/>
            <a:endCxn id="32" idx="2"/>
          </p:cNvCxnSpPr>
          <p:nvPr/>
        </p:nvCxnSpPr>
        <p:spPr>
          <a:xfrm rot="5400000" flipH="1" flipV="1">
            <a:off x="3789931" y="3843167"/>
            <a:ext cx="339186" cy="5012"/>
          </a:xfrm>
          <a:prstGeom prst="bentConnector3">
            <a:avLst>
              <a:gd name="adj1" fmla="val 50000"/>
            </a:avLst>
          </a:prstGeom>
          <a:ln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순서도: 처리 80"/>
          <p:cNvSpPr/>
          <p:nvPr/>
        </p:nvSpPr>
        <p:spPr>
          <a:xfrm>
            <a:off x="3621620" y="4015266"/>
            <a:ext cx="670795" cy="153495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상관모델링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9" name="순서도: 처리 78"/>
          <p:cNvSpPr/>
          <p:nvPr/>
        </p:nvSpPr>
        <p:spPr>
          <a:xfrm>
            <a:off x="3582607" y="3277284"/>
            <a:ext cx="572219" cy="22592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AP</a:t>
            </a: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로직설계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3" name="순서도: 처리 82"/>
          <p:cNvSpPr/>
          <p:nvPr/>
        </p:nvSpPr>
        <p:spPr>
          <a:xfrm>
            <a:off x="4788024" y="4671110"/>
            <a:ext cx="472403" cy="239839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물리</a:t>
            </a:r>
            <a:r>
              <a:rPr kumimoji="0" lang="en-US" altLang="ko-K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DB</a:t>
            </a: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설계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4" name="순서도: 처리 83"/>
          <p:cNvSpPr/>
          <p:nvPr/>
        </p:nvSpPr>
        <p:spPr>
          <a:xfrm>
            <a:off x="3816415" y="4671110"/>
            <a:ext cx="472403" cy="239839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논리적설계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8" name="꺾인 연결선 87"/>
          <p:cNvCxnSpPr>
            <a:stCxn id="48" idx="3"/>
            <a:endCxn id="49" idx="1"/>
          </p:cNvCxnSpPr>
          <p:nvPr/>
        </p:nvCxnSpPr>
        <p:spPr>
          <a:xfrm flipV="1">
            <a:off x="2182913" y="2081414"/>
            <a:ext cx="297334" cy="4346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꺾인 연결선 98"/>
          <p:cNvCxnSpPr>
            <a:stCxn id="49" idx="3"/>
            <a:endCxn id="51" idx="1"/>
          </p:cNvCxnSpPr>
          <p:nvPr/>
        </p:nvCxnSpPr>
        <p:spPr>
          <a:xfrm>
            <a:off x="5433787" y="2081414"/>
            <a:ext cx="449516" cy="2490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꺾인 연결선 99"/>
          <p:cNvCxnSpPr>
            <a:stCxn id="51" idx="3"/>
            <a:endCxn id="52" idx="1"/>
          </p:cNvCxnSpPr>
          <p:nvPr/>
        </p:nvCxnSpPr>
        <p:spPr>
          <a:xfrm flipV="1">
            <a:off x="6860859" y="2081414"/>
            <a:ext cx="294067" cy="2490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꺾인 연결선 101"/>
          <p:cNvCxnSpPr>
            <a:stCxn id="52" idx="3"/>
            <a:endCxn id="53" idx="1"/>
          </p:cNvCxnSpPr>
          <p:nvPr/>
        </p:nvCxnSpPr>
        <p:spPr>
          <a:xfrm>
            <a:off x="7743061" y="2081414"/>
            <a:ext cx="317665" cy="5694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그림 114" descr="화면 캡처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97" y="4574731"/>
            <a:ext cx="216024" cy="96379"/>
          </a:xfrm>
          <a:prstGeom prst="rect">
            <a:avLst/>
          </a:prstGeom>
        </p:spPr>
      </p:pic>
      <p:cxnSp>
        <p:nvCxnSpPr>
          <p:cNvPr id="140" name="꺾인 연결선 139"/>
          <p:cNvCxnSpPr>
            <a:stCxn id="220" idx="2"/>
            <a:endCxn id="85" idx="0"/>
          </p:cNvCxnSpPr>
          <p:nvPr/>
        </p:nvCxnSpPr>
        <p:spPr>
          <a:xfrm rot="5400000">
            <a:off x="2821157" y="5135301"/>
            <a:ext cx="452265" cy="3561"/>
          </a:xfrm>
          <a:prstGeom prst="bentConnector3">
            <a:avLst>
              <a:gd name="adj1" fmla="val 50000"/>
            </a:avLst>
          </a:prstGeom>
          <a:ln>
            <a:prstDash val="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꺾인 연결선 146"/>
          <p:cNvCxnSpPr>
            <a:stCxn id="84" idx="2"/>
            <a:endCxn id="34" idx="0"/>
          </p:cNvCxnSpPr>
          <p:nvPr/>
        </p:nvCxnSpPr>
        <p:spPr>
          <a:xfrm rot="16200000" flipH="1">
            <a:off x="3827562" y="5136004"/>
            <a:ext cx="452266" cy="2156"/>
          </a:xfrm>
          <a:prstGeom prst="bentConnector3">
            <a:avLst>
              <a:gd name="adj1" fmla="val 50000"/>
            </a:avLst>
          </a:prstGeom>
          <a:ln>
            <a:prstDash val="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꺾인 연결선 153"/>
          <p:cNvCxnSpPr>
            <a:stCxn id="84" idx="3"/>
            <a:endCxn id="83" idx="1"/>
          </p:cNvCxnSpPr>
          <p:nvPr/>
        </p:nvCxnSpPr>
        <p:spPr>
          <a:xfrm>
            <a:off x="4288818" y="4791030"/>
            <a:ext cx="499206" cy="12700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순서도: 처리 158"/>
          <p:cNvSpPr/>
          <p:nvPr/>
        </p:nvSpPr>
        <p:spPr>
          <a:xfrm>
            <a:off x="453683" y="1484828"/>
            <a:ext cx="604283" cy="25128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현실세상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학교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사람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0" name="순서도: 처리 159"/>
          <p:cNvSpPr/>
          <p:nvPr/>
        </p:nvSpPr>
        <p:spPr>
          <a:xfrm>
            <a:off x="1438421" y="1488052"/>
            <a:ext cx="3995366" cy="25128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개념세상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 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모델링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ing: 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현실세계를 컴퓨터세계에 표현하는 과정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즉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모델을 만드는 과정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1" name="순서도: 처리 160"/>
          <p:cNvSpPr/>
          <p:nvPr/>
        </p:nvSpPr>
        <p:spPr>
          <a:xfrm>
            <a:off x="5870923" y="1500512"/>
            <a:ext cx="3021557" cy="25128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컴퓨터세상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]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모델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현실세계를 추상화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단순화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명확화한 표현</a:t>
            </a:r>
            <a:endParaRPr kumimoji="0" lang="en-US" altLang="ko-KR" sz="7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                 학사정보시스템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인조인간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로봇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3" name="순서도: 처리 162"/>
          <p:cNvSpPr/>
          <p:nvPr/>
        </p:nvSpPr>
        <p:spPr>
          <a:xfrm>
            <a:off x="8158524" y="3893923"/>
            <a:ext cx="568194" cy="341995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시스템운영</a:t>
            </a:r>
            <a:endParaRPr kumimoji="0" lang="en-US" altLang="ko-KR" sz="675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사용자관리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4" name="순서도: 처리 163"/>
          <p:cNvSpPr/>
          <p:nvPr/>
        </p:nvSpPr>
        <p:spPr>
          <a:xfrm>
            <a:off x="7326988" y="4467438"/>
            <a:ext cx="386233" cy="263823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DB</a:t>
            </a: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튜닝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5" name="순서도: 처리 164"/>
          <p:cNvSpPr/>
          <p:nvPr/>
        </p:nvSpPr>
        <p:spPr>
          <a:xfrm>
            <a:off x="7308756" y="3349292"/>
            <a:ext cx="402378" cy="486917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AP</a:t>
            </a: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테스트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66" name="꺾인 연결선 165"/>
          <p:cNvCxnSpPr>
            <a:stCxn id="89" idx="4"/>
            <a:endCxn id="164" idx="1"/>
          </p:cNvCxnSpPr>
          <p:nvPr/>
        </p:nvCxnSpPr>
        <p:spPr>
          <a:xfrm>
            <a:off x="6538618" y="4598188"/>
            <a:ext cx="788370" cy="1162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꺾인 연결선 168"/>
          <p:cNvCxnSpPr>
            <a:stCxn id="164" idx="3"/>
            <a:endCxn id="163" idx="2"/>
          </p:cNvCxnSpPr>
          <p:nvPr/>
        </p:nvCxnSpPr>
        <p:spPr>
          <a:xfrm flipV="1">
            <a:off x="7713221" y="4235918"/>
            <a:ext cx="729400" cy="363432"/>
          </a:xfrm>
          <a:prstGeom prst="bentConnector2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꺾인 연결선 171"/>
          <p:cNvCxnSpPr>
            <a:stCxn id="165" idx="3"/>
            <a:endCxn id="163" idx="0"/>
          </p:cNvCxnSpPr>
          <p:nvPr/>
        </p:nvCxnSpPr>
        <p:spPr>
          <a:xfrm>
            <a:off x="7711134" y="3592751"/>
            <a:ext cx="731487" cy="301172"/>
          </a:xfrm>
          <a:prstGeom prst="bentConnector2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꺾인 연결선 174"/>
          <p:cNvCxnSpPr>
            <a:stCxn id="94" idx="3"/>
            <a:endCxn id="165" idx="1"/>
          </p:cNvCxnSpPr>
          <p:nvPr/>
        </p:nvCxnSpPr>
        <p:spPr>
          <a:xfrm flipV="1">
            <a:off x="6699930" y="3592751"/>
            <a:ext cx="608826" cy="33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순서도: 처리 219"/>
          <p:cNvSpPr/>
          <p:nvPr/>
        </p:nvSpPr>
        <p:spPr>
          <a:xfrm>
            <a:off x="2812867" y="4671110"/>
            <a:ext cx="472403" cy="239839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개념적설계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28" name="꺾인 연결선 227"/>
          <p:cNvCxnSpPr>
            <a:stCxn id="220" idx="3"/>
            <a:endCxn id="84" idx="1"/>
          </p:cNvCxnSpPr>
          <p:nvPr/>
        </p:nvCxnSpPr>
        <p:spPr>
          <a:xfrm>
            <a:off x="3285270" y="4791030"/>
            <a:ext cx="531145" cy="12700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" name="그림 255" descr="Light Electricity Brightness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33" y="1493505"/>
            <a:ext cx="193306" cy="213303"/>
          </a:xfrm>
          <a:prstGeom prst="rect">
            <a:avLst/>
          </a:prstGeom>
        </p:spPr>
      </p:pic>
      <p:pic>
        <p:nvPicPr>
          <p:cNvPr id="257" name="그림 256" descr="&lt;strong&gt;컴퓨터&lt;/strong&gt; 바탕 화면 키보드 · Pixabay의 무료 이미지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73" y="1529475"/>
            <a:ext cx="265023" cy="216206"/>
          </a:xfrm>
          <a:prstGeom prst="rect">
            <a:avLst/>
          </a:prstGeom>
        </p:spPr>
      </p:pic>
      <p:pic>
        <p:nvPicPr>
          <p:cNvPr id="262" name="그림 261" descr="Building Company Clipart ·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02101"/>
            <a:ext cx="354702" cy="354702"/>
          </a:xfrm>
          <a:prstGeom prst="rect">
            <a:avLst/>
          </a:prstGeom>
        </p:spPr>
      </p:pic>
      <p:sp>
        <p:nvSpPr>
          <p:cNvPr id="273" name="순서도: 처리 272"/>
          <p:cNvSpPr/>
          <p:nvPr/>
        </p:nvSpPr>
        <p:spPr>
          <a:xfrm>
            <a:off x="3011747" y="2737876"/>
            <a:ext cx="604517" cy="22592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75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업무</a:t>
            </a: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기능분해도</a:t>
            </a:r>
            <a:endParaRPr kumimoji="0" lang="en-US" altLang="ko-KR" sz="675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75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=</a:t>
            </a:r>
            <a:r>
              <a:rPr lang="ko-KR" altLang="en-US" sz="675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메뉴도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4" name="순서도: 처리 273"/>
          <p:cNvSpPr/>
          <p:nvPr/>
        </p:nvSpPr>
        <p:spPr>
          <a:xfrm>
            <a:off x="4144292" y="2735071"/>
            <a:ext cx="604517" cy="22592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75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데이터</a:t>
            </a: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흐름도</a:t>
            </a:r>
            <a:endParaRPr kumimoji="0" lang="en-US" altLang="ko-KR" sz="675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75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DFD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75" name="꺾인 연결선 274"/>
          <p:cNvCxnSpPr>
            <a:stCxn id="79" idx="0"/>
            <a:endCxn id="273" idx="2"/>
          </p:cNvCxnSpPr>
          <p:nvPr/>
        </p:nvCxnSpPr>
        <p:spPr>
          <a:xfrm rot="16200000" flipV="1">
            <a:off x="3434620" y="2843186"/>
            <a:ext cx="313484" cy="554711"/>
          </a:xfrm>
          <a:prstGeom prst="bentConnector3">
            <a:avLst>
              <a:gd name="adj1" fmla="val 50000"/>
            </a:avLst>
          </a:prstGeom>
          <a:ln>
            <a:prstDash val="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꺾인 연결선 277"/>
          <p:cNvCxnSpPr>
            <a:stCxn id="79" idx="0"/>
            <a:endCxn id="274" idx="2"/>
          </p:cNvCxnSpPr>
          <p:nvPr/>
        </p:nvCxnSpPr>
        <p:spPr>
          <a:xfrm rot="5400000" flipH="1" flipV="1">
            <a:off x="3999490" y="2830223"/>
            <a:ext cx="316289" cy="577834"/>
          </a:xfrm>
          <a:prstGeom prst="bentConnector3">
            <a:avLst>
              <a:gd name="adj1" fmla="val 50000"/>
            </a:avLst>
          </a:prstGeom>
          <a:ln>
            <a:prstDash val="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순서도: 처리 287"/>
          <p:cNvSpPr/>
          <p:nvPr/>
        </p:nvSpPr>
        <p:spPr>
          <a:xfrm>
            <a:off x="4603106" y="5373216"/>
            <a:ext cx="830682" cy="676752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테이블기술서</a:t>
            </a:r>
            <a:endParaRPr kumimoji="0" lang="en-US" altLang="ko-KR" sz="7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인덱스 정의서</a:t>
            </a:r>
            <a:endParaRPr kumimoji="0" lang="en-US" altLang="ko-KR" sz="7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뷰 정의서</a:t>
            </a:r>
            <a:endParaRPr kumimoji="0" lang="en-US" altLang="ko-KR" sz="7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create table 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학과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();</a:t>
            </a:r>
            <a:endParaRPr kumimoji="0" lang="en-US" altLang="ko-KR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create table 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학생</a:t>
            </a: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();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89" name="꺾인 연결선 288"/>
          <p:cNvCxnSpPr>
            <a:stCxn id="83" idx="2"/>
            <a:endCxn id="288" idx="0"/>
          </p:cNvCxnSpPr>
          <p:nvPr/>
        </p:nvCxnSpPr>
        <p:spPr>
          <a:xfrm rot="5400000">
            <a:off x="4790204" y="5139193"/>
            <a:ext cx="462267" cy="5779"/>
          </a:xfrm>
          <a:prstGeom prst="bentConnector3">
            <a:avLst>
              <a:gd name="adj1" fmla="val 50000"/>
            </a:avLst>
          </a:prstGeom>
          <a:ln>
            <a:prstDash val="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순서도: 처리 292"/>
          <p:cNvSpPr/>
          <p:nvPr/>
        </p:nvSpPr>
        <p:spPr>
          <a:xfrm>
            <a:off x="4469219" y="3943635"/>
            <a:ext cx="400120" cy="306349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CRUD  </a:t>
            </a: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매트릭스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94" name="꺾인 연결선 293"/>
          <p:cNvCxnSpPr>
            <a:stCxn id="81" idx="3"/>
            <a:endCxn id="293" idx="1"/>
          </p:cNvCxnSpPr>
          <p:nvPr/>
        </p:nvCxnSpPr>
        <p:spPr>
          <a:xfrm>
            <a:off x="4292415" y="4092014"/>
            <a:ext cx="176804" cy="4796"/>
          </a:xfrm>
          <a:prstGeom prst="bentConnector3">
            <a:avLst>
              <a:gd name="adj1" fmla="val 50000"/>
            </a:avLst>
          </a:prstGeom>
          <a:ln>
            <a:prstDash val="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꺾인 연결선 298"/>
          <p:cNvCxnSpPr>
            <a:stCxn id="33" idx="0"/>
            <a:endCxn id="81" idx="2"/>
          </p:cNvCxnSpPr>
          <p:nvPr/>
        </p:nvCxnSpPr>
        <p:spPr>
          <a:xfrm rot="5400000" flipH="1" flipV="1">
            <a:off x="3786430" y="4330833"/>
            <a:ext cx="332659" cy="8517"/>
          </a:xfrm>
          <a:prstGeom prst="bentConnector3">
            <a:avLst>
              <a:gd name="adj1" fmla="val 50000"/>
            </a:avLst>
          </a:prstGeom>
          <a:ln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순서도: 처리 306"/>
          <p:cNvSpPr/>
          <p:nvPr/>
        </p:nvSpPr>
        <p:spPr>
          <a:xfrm>
            <a:off x="1403648" y="3652946"/>
            <a:ext cx="217306" cy="837750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정보전략계획수립</a:t>
            </a:r>
            <a:endParaRPr kumimoji="0" lang="ko-KR" alt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8" name="순서도: 처리 307"/>
          <p:cNvSpPr/>
          <p:nvPr/>
        </p:nvSpPr>
        <p:spPr>
          <a:xfrm>
            <a:off x="1559621" y="5365516"/>
            <a:ext cx="604517" cy="22592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시스템구성도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12" name="꺾인 연결선 311"/>
          <p:cNvCxnSpPr>
            <a:stCxn id="47" idx="2"/>
            <a:endCxn id="308" idx="0"/>
          </p:cNvCxnSpPr>
          <p:nvPr/>
        </p:nvCxnSpPr>
        <p:spPr>
          <a:xfrm rot="5400000">
            <a:off x="1364888" y="4866327"/>
            <a:ext cx="996181" cy="2196"/>
          </a:xfrm>
          <a:prstGeom prst="bentConnector3">
            <a:avLst>
              <a:gd name="adj1" fmla="val 50000"/>
            </a:avLst>
          </a:prstGeom>
          <a:ln>
            <a:prstDash val="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꺾인 연결선 320"/>
          <p:cNvCxnSpPr>
            <a:stCxn id="149" idx="0"/>
            <a:endCxn id="307" idx="1"/>
          </p:cNvCxnSpPr>
          <p:nvPr/>
        </p:nvCxnSpPr>
        <p:spPr>
          <a:xfrm flipV="1">
            <a:off x="1157729" y="4071821"/>
            <a:ext cx="245919" cy="1722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순서도: 처리 351"/>
          <p:cNvSpPr/>
          <p:nvPr/>
        </p:nvSpPr>
        <p:spPr>
          <a:xfrm>
            <a:off x="1578396" y="5666436"/>
            <a:ext cx="604517" cy="22592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업무기술서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3" name="순서도: 처리 352"/>
          <p:cNvSpPr/>
          <p:nvPr/>
        </p:nvSpPr>
        <p:spPr>
          <a:xfrm>
            <a:off x="1567286" y="5931953"/>
            <a:ext cx="604517" cy="22592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사용자 요구사항분석서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55" name="꺾인 연결선 354"/>
          <p:cNvCxnSpPr>
            <a:stCxn id="357" idx="2"/>
            <a:endCxn id="47" idx="0"/>
          </p:cNvCxnSpPr>
          <p:nvPr/>
        </p:nvCxnSpPr>
        <p:spPr>
          <a:xfrm rot="16200000" flipH="1">
            <a:off x="1642047" y="3577643"/>
            <a:ext cx="441862" cy="2196"/>
          </a:xfrm>
          <a:prstGeom prst="bentConnector3">
            <a:avLst>
              <a:gd name="adj1" fmla="val 50000"/>
            </a:avLst>
          </a:prstGeom>
          <a:ln>
            <a:prstDash val="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순서도: 처리 355"/>
          <p:cNvSpPr/>
          <p:nvPr/>
        </p:nvSpPr>
        <p:spPr>
          <a:xfrm>
            <a:off x="1570731" y="2866369"/>
            <a:ext cx="604517" cy="22592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관련문서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7" name="순서도: 처리 356"/>
          <p:cNvSpPr/>
          <p:nvPr/>
        </p:nvSpPr>
        <p:spPr>
          <a:xfrm>
            <a:off x="1559621" y="3131886"/>
            <a:ext cx="604517" cy="22592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세금계산서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0" name="순서도: 처리 359"/>
          <p:cNvSpPr/>
          <p:nvPr/>
        </p:nvSpPr>
        <p:spPr>
          <a:xfrm>
            <a:off x="1557495" y="2571537"/>
            <a:ext cx="604517" cy="225924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사용자 인터뷰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64" name="꺾인 연결선 363"/>
          <p:cNvCxnSpPr>
            <a:stCxn id="164" idx="0"/>
            <a:endCxn id="165" idx="2"/>
          </p:cNvCxnSpPr>
          <p:nvPr/>
        </p:nvCxnSpPr>
        <p:spPr>
          <a:xfrm rot="16200000" flipV="1">
            <a:off x="7199411" y="4146744"/>
            <a:ext cx="631229" cy="10160"/>
          </a:xfrm>
          <a:prstGeom prst="bentConnector3">
            <a:avLst>
              <a:gd name="adj1" fmla="val 50000"/>
            </a:avLst>
          </a:prstGeom>
          <a:ln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순서도: 처리 366"/>
          <p:cNvSpPr/>
          <p:nvPr/>
        </p:nvSpPr>
        <p:spPr>
          <a:xfrm>
            <a:off x="7324901" y="4032617"/>
            <a:ext cx="386233" cy="263823"/>
          </a:xfrm>
          <a:prstGeom prst="flowChartProcess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검증</a:t>
            </a:r>
            <a:endParaRPr kumimoji="0" lang="ko-KR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01" name="꺾인 연결선 400"/>
          <p:cNvCxnSpPr>
            <a:stCxn id="159" idx="3"/>
            <a:endCxn id="160" idx="1"/>
          </p:cNvCxnSpPr>
          <p:nvPr/>
        </p:nvCxnSpPr>
        <p:spPr>
          <a:xfrm>
            <a:off x="1057966" y="1610470"/>
            <a:ext cx="380455" cy="3224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꺾인 연결선 403"/>
          <p:cNvCxnSpPr>
            <a:stCxn id="160" idx="3"/>
            <a:endCxn id="161" idx="1"/>
          </p:cNvCxnSpPr>
          <p:nvPr/>
        </p:nvCxnSpPr>
        <p:spPr>
          <a:xfrm>
            <a:off x="5433787" y="1613694"/>
            <a:ext cx="437136" cy="12460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8" name="그림 417" descr="화면 캡처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16024" cy="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5"/>
          <p:cNvSpPr txBox="1">
            <a:spLocks/>
          </p:cNvSpPr>
          <p:nvPr/>
        </p:nvSpPr>
        <p:spPr>
          <a:xfrm>
            <a:off x="1187624" y="548680"/>
            <a:ext cx="5544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ko-KR" altLang="en-US" sz="2000" smtClean="0"/>
              <a:t>정부가 제공하는 </a:t>
            </a:r>
            <a:r>
              <a:rPr lang="en-US" altLang="ko-KR" sz="2000" smtClean="0"/>
              <a:t>10</a:t>
            </a:r>
            <a:r>
              <a:rPr lang="ko-KR" altLang="en-US" sz="2000" smtClean="0"/>
              <a:t>개분야 빅데이터</a:t>
            </a:r>
            <a:endParaRPr lang="en-US" altLang="ko-KR" sz="2000" smtClean="0"/>
          </a:p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2000" smtClean="0"/>
              <a:t>http://www.bigdata-map.kr/dashboard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48044"/>
            <a:ext cx="6840760" cy="52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1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구부러진 연결선 28"/>
          <p:cNvCxnSpPr>
            <a:stCxn id="115" idx="3"/>
            <a:endCxn id="42" idx="1"/>
          </p:cNvCxnSpPr>
          <p:nvPr/>
        </p:nvCxnSpPr>
        <p:spPr>
          <a:xfrm>
            <a:off x="3491880" y="1440788"/>
            <a:ext cx="1188132" cy="980100"/>
          </a:xfrm>
          <a:prstGeom prst="curvedConnector2">
            <a:avLst/>
          </a:prstGeom>
          <a:ln w="3175"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순서도: 자기 디스크 41"/>
          <p:cNvSpPr/>
          <p:nvPr/>
        </p:nvSpPr>
        <p:spPr>
          <a:xfrm>
            <a:off x="4283968" y="2420888"/>
            <a:ext cx="792088" cy="648072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DB</a:t>
            </a: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47" name="구부러진 연결선 46"/>
          <p:cNvCxnSpPr>
            <a:stCxn id="104" idx="3"/>
            <a:endCxn id="42" idx="3"/>
          </p:cNvCxnSpPr>
          <p:nvPr/>
        </p:nvCxnSpPr>
        <p:spPr>
          <a:xfrm flipV="1">
            <a:off x="3563888" y="3068960"/>
            <a:ext cx="1116124" cy="970613"/>
          </a:xfrm>
          <a:prstGeom prst="curvedConnector2">
            <a:avLst/>
          </a:prstGeom>
          <a:ln w="3175"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구부러진 연결선 49"/>
          <p:cNvCxnSpPr>
            <a:stCxn id="104" idx="1"/>
            <a:endCxn id="101" idx="2"/>
          </p:cNvCxnSpPr>
          <p:nvPr/>
        </p:nvCxnSpPr>
        <p:spPr>
          <a:xfrm rot="10800000">
            <a:off x="1249732" y="3065969"/>
            <a:ext cx="946005" cy="973604"/>
          </a:xfrm>
          <a:prstGeom prst="curvedConnector2">
            <a:avLst/>
          </a:prstGeom>
          <a:ln w="3175"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텍스트 개체 틀 5"/>
          <p:cNvSpPr txBox="1">
            <a:spLocks/>
          </p:cNvSpPr>
          <p:nvPr/>
        </p:nvSpPr>
        <p:spPr>
          <a:xfrm>
            <a:off x="2195736" y="4355231"/>
            <a:ext cx="2402449" cy="3077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2000" smtClean="0"/>
              <a:t>http://sola.uc.ac.kr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101" name="액자 100"/>
          <p:cNvSpPr/>
          <p:nvPr/>
        </p:nvSpPr>
        <p:spPr>
          <a:xfrm>
            <a:off x="735774" y="2420888"/>
            <a:ext cx="1027914" cy="645081"/>
          </a:xfrm>
          <a:prstGeom prst="frame">
            <a:avLst>
              <a:gd name="adj1" fmla="val 7296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WB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(WC)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액자 103"/>
          <p:cNvSpPr/>
          <p:nvPr/>
        </p:nvSpPr>
        <p:spPr>
          <a:xfrm>
            <a:off x="2195736" y="3717032"/>
            <a:ext cx="1368152" cy="645081"/>
          </a:xfrm>
          <a:prstGeom prst="frame">
            <a:avLst>
              <a:gd name="adj1" fmla="val 7296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altLang="ko-KR">
                <a:solidFill>
                  <a:schemeClr val="tx1"/>
                </a:solidFill>
              </a:rPr>
              <a:t>(WS+WAS)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액자 114"/>
          <p:cNvSpPr/>
          <p:nvPr/>
        </p:nvSpPr>
        <p:spPr>
          <a:xfrm>
            <a:off x="2248105" y="1135502"/>
            <a:ext cx="1243775" cy="610572"/>
          </a:xfrm>
          <a:prstGeom prst="frame">
            <a:avLst>
              <a:gd name="adj1" fmla="val 24482"/>
            </a:avLst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APP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구름 133"/>
          <p:cNvSpPr/>
          <p:nvPr/>
        </p:nvSpPr>
        <p:spPr>
          <a:xfrm>
            <a:off x="2339752" y="2492896"/>
            <a:ext cx="1045557" cy="492248"/>
          </a:xfrm>
          <a:prstGeom prst="cloud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 smtClean="0">
                <a:solidFill>
                  <a:schemeClr val="tx1"/>
                </a:solidFill>
              </a:rPr>
              <a:t>Internet</a:t>
            </a:r>
            <a:endParaRPr lang="ko-KR" altLang="en-US" sz="1100">
              <a:solidFill>
                <a:schemeClr val="tx1"/>
              </a:solidFill>
            </a:endParaRPr>
          </a:p>
        </p:txBody>
      </p:sp>
      <p:sp>
        <p:nvSpPr>
          <p:cNvPr id="45" name="텍스트 개체 틀 5"/>
          <p:cNvSpPr txBox="1">
            <a:spLocks/>
          </p:cNvSpPr>
          <p:nvPr/>
        </p:nvSpPr>
        <p:spPr>
          <a:xfrm>
            <a:off x="755576" y="3284984"/>
            <a:ext cx="1224136" cy="3077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2000" smtClean="0"/>
              <a:t>front end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46" name="텍스트 개체 틀 5"/>
          <p:cNvSpPr txBox="1">
            <a:spLocks/>
          </p:cNvSpPr>
          <p:nvPr/>
        </p:nvSpPr>
        <p:spPr>
          <a:xfrm>
            <a:off x="3779912" y="3284984"/>
            <a:ext cx="1224136" cy="3077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2000" smtClean="0"/>
              <a:t>back end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34" name="왼쪽 화살표 33"/>
          <p:cNvSpPr/>
          <p:nvPr/>
        </p:nvSpPr>
        <p:spPr>
          <a:xfrm>
            <a:off x="1907704" y="1412776"/>
            <a:ext cx="144016" cy="28803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위쪽 화살표 34"/>
          <p:cNvSpPr/>
          <p:nvPr/>
        </p:nvSpPr>
        <p:spPr>
          <a:xfrm>
            <a:off x="1043608" y="2132856"/>
            <a:ext cx="216024" cy="14401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2" name="꺾인 연결선 51"/>
          <p:cNvCxnSpPr>
            <a:stCxn id="134" idx="3"/>
            <a:endCxn id="115" idx="2"/>
          </p:cNvCxnSpPr>
          <p:nvPr/>
        </p:nvCxnSpPr>
        <p:spPr>
          <a:xfrm rot="5400000" flipH="1" flipV="1">
            <a:off x="2478779" y="2129827"/>
            <a:ext cx="774967" cy="7462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꺾인 연결선 54"/>
          <p:cNvCxnSpPr>
            <a:stCxn id="134" idx="2"/>
            <a:endCxn id="101" idx="3"/>
          </p:cNvCxnSpPr>
          <p:nvPr/>
        </p:nvCxnSpPr>
        <p:spPr>
          <a:xfrm rot="10800000" flipV="1">
            <a:off x="1763689" y="2739019"/>
            <a:ext cx="579307" cy="4409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꺾인 연결선 55"/>
          <p:cNvCxnSpPr>
            <a:stCxn id="104" idx="0"/>
            <a:endCxn id="134" idx="1"/>
          </p:cNvCxnSpPr>
          <p:nvPr/>
        </p:nvCxnSpPr>
        <p:spPr>
          <a:xfrm rot="16200000" flipV="1">
            <a:off x="2504966" y="3342185"/>
            <a:ext cx="732412" cy="17281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꺾인 연결선 56"/>
          <p:cNvCxnSpPr>
            <a:stCxn id="42" idx="2"/>
            <a:endCxn id="134" idx="0"/>
          </p:cNvCxnSpPr>
          <p:nvPr/>
        </p:nvCxnSpPr>
        <p:spPr>
          <a:xfrm rot="10800000">
            <a:off x="3384438" y="2739020"/>
            <a:ext cx="899530" cy="5904"/>
          </a:xfrm>
          <a:prstGeom prst="bentConnector3">
            <a:avLst>
              <a:gd name="adj1" fmla="val 50000"/>
            </a:avLst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rcRect l="15550" t="4872" r="13854" b="4076"/>
          <a:stretch/>
        </p:blipFill>
        <p:spPr>
          <a:xfrm>
            <a:off x="1331640" y="1268760"/>
            <a:ext cx="324036" cy="648072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/>
          <a:srcRect r="33833" b="20795"/>
          <a:stretch/>
        </p:blipFill>
        <p:spPr>
          <a:xfrm>
            <a:off x="611560" y="1268760"/>
            <a:ext cx="594520" cy="648072"/>
          </a:xfrm>
          <a:prstGeom prst="rect">
            <a:avLst/>
          </a:prstGeom>
        </p:spPr>
      </p:pic>
      <p:sp>
        <p:nvSpPr>
          <p:cNvPr id="26" name="텍스트 개체 틀 5"/>
          <p:cNvSpPr txBox="1">
            <a:spLocks/>
          </p:cNvSpPr>
          <p:nvPr/>
        </p:nvSpPr>
        <p:spPr>
          <a:xfrm>
            <a:off x="251520" y="116632"/>
            <a:ext cx="266429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smtClean="0"/>
              <a:t>MySQL </a:t>
            </a:r>
            <a:r>
              <a:rPr lang="ko-KR" altLang="en-US" sz="2000" smtClean="0"/>
              <a:t>다운로드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27" name="제목 1"/>
          <p:cNvSpPr>
            <a:spLocks noGrp="1"/>
          </p:cNvSpPr>
          <p:nvPr>
            <p:ph type="title"/>
          </p:nvPr>
        </p:nvSpPr>
        <p:spPr>
          <a:xfrm>
            <a:off x="5796136" y="1916832"/>
            <a:ext cx="3024157" cy="276999"/>
          </a:xfrm>
        </p:spPr>
        <p:txBody>
          <a:bodyPr>
            <a:spAutoFit/>
          </a:bodyPr>
          <a:lstStyle/>
          <a:p>
            <a:pPr algn="l" fontAlgn="base"/>
            <a:r>
              <a:rPr lang="en-US" altLang="ko-KR" sz="1200" smtClean="0"/>
              <a:t>https://dev.mysql.com/downloads</a:t>
            </a:r>
            <a:endParaRPr lang="en-US" altLang="ko-KR" sz="1200"/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5796136" y="2740660"/>
            <a:ext cx="3024157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altLang="ko-KR" sz="1200"/>
              <a:t>MySQL Community </a:t>
            </a:r>
            <a:r>
              <a:rPr lang="en-US" altLang="ko-KR" sz="1200" smtClean="0"/>
              <a:t>Server</a:t>
            </a:r>
            <a:endParaRPr lang="en-US" altLang="ko-KR" sz="1200"/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5796136" y="3532748"/>
            <a:ext cx="3024157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altLang="ko-KR" sz="1200" smtClean="0"/>
              <a:t>mysql-installer-community-8.0.30.0.msi</a:t>
            </a:r>
            <a:endParaRPr lang="en-US" altLang="ko-KR" sz="1200"/>
          </a:p>
        </p:txBody>
      </p:sp>
      <p:cxnSp>
        <p:nvCxnSpPr>
          <p:cNvPr id="31" name="꺾인 연결선 30"/>
          <p:cNvCxnSpPr>
            <a:stCxn id="27" idx="2"/>
            <a:endCxn id="28" idx="0"/>
          </p:cNvCxnSpPr>
          <p:nvPr/>
        </p:nvCxnSpPr>
        <p:spPr>
          <a:xfrm rot="5400000">
            <a:off x="7034801" y="2467245"/>
            <a:ext cx="546829" cy="12700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>
            <a:stCxn id="28" idx="2"/>
            <a:endCxn id="30" idx="0"/>
          </p:cNvCxnSpPr>
          <p:nvPr/>
        </p:nvCxnSpPr>
        <p:spPr>
          <a:xfrm rot="5400000">
            <a:off x="7050671" y="3275203"/>
            <a:ext cx="515089" cy="12700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왼쪽 중괄호 8"/>
          <p:cNvSpPr/>
          <p:nvPr/>
        </p:nvSpPr>
        <p:spPr>
          <a:xfrm>
            <a:off x="5220072" y="1772816"/>
            <a:ext cx="504056" cy="2232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743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552</Words>
  <Application>Microsoft Office PowerPoint</Application>
  <PresentationFormat>화면 슬라이드 쇼(4:3)</PresentationFormat>
  <Paragraphs>213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굴림체</vt:lpstr>
      <vt:lpstr>맑은 고딕</vt:lpstr>
      <vt:lpstr>아리따M</vt:lpstr>
      <vt:lpstr>Arial</vt:lpstr>
      <vt:lpstr>Wingdings</vt:lpstr>
      <vt:lpstr>Wingdings 2</vt:lpstr>
      <vt:lpstr>Office 테마</vt:lpstr>
      <vt:lpstr>1_Office 테마</vt:lpstr>
      <vt:lpstr>2_Office 테마</vt:lpstr>
      <vt:lpstr>정보시스템</vt:lpstr>
      <vt:lpstr>PowerPoint 프레젠테이션</vt:lpstr>
      <vt:lpstr>PowerPoint 프레젠테이션</vt:lpstr>
      <vt:lpstr>PowerPoint 프레젠테이션</vt:lpstr>
      <vt:lpstr>[[ sw시스템 종류 ]] ⚆ (네트워크x) 단독 시스템 :   메모장, 그림판, 엑셀, 워드, PPT ..... (stand alone)</vt:lpstr>
      <vt:lpstr>PowerPoint 프레젠테이션</vt:lpstr>
      <vt:lpstr>PowerPoint 프레젠테이션</vt:lpstr>
      <vt:lpstr>PowerPoint 프레젠테이션</vt:lpstr>
      <vt:lpstr>https://dev.mysql.com/downloads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ksyun</dc:creator>
  <cp:lastModifiedBy>Windows 사용자</cp:lastModifiedBy>
  <cp:revision>114</cp:revision>
  <dcterms:created xsi:type="dcterms:W3CDTF">2010-05-11T23:24:07Z</dcterms:created>
  <dcterms:modified xsi:type="dcterms:W3CDTF">2023-07-02T14:51:55Z</dcterms:modified>
</cp:coreProperties>
</file>